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8" r:id="rId10"/>
    <p:sldId id="269" r:id="rId11"/>
    <p:sldId id="264" r:id="rId12"/>
    <p:sldId id="270" r:id="rId13"/>
    <p:sldId id="271" r:id="rId14"/>
    <p:sldId id="272" r:id="rId15"/>
    <p:sldId id="273" r:id="rId16"/>
    <p:sldId id="274" r:id="rId17"/>
    <p:sldId id="275" r:id="rId18"/>
    <p:sldId id="265" r:id="rId19"/>
    <p:sldId id="276" r:id="rId20"/>
  </p:sldIdLst>
  <p:sldSz cx="14630400" cy="8229600"/>
  <p:notesSz cx="8229600" cy="14630400"/>
  <p:embeddedFontLst>
    <p:embeddedFont>
      <p:font typeface="Cabin" panose="020B0604020202020204" charset="0"/>
      <p:regular r:id="rId22"/>
    </p:embeddedFont>
    <p:embeddedFont>
      <p:font typeface="Unbounded" panose="020B0604020202020204" charset="0"/>
      <p:regular r:id="rId23"/>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714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467A-DF3D-7EDB-FE54-37DE62B49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CBCB1-4F15-9241-9086-25A53F2E1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57F68F-828C-DF15-EF31-2245922D5F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7B38C7-6CE4-EFB4-E05D-5C707A12AE0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9940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9025-E636-AE23-CA26-54D72ED0B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FC357-116B-75AA-77C1-0797E92E0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FE16E-4466-EEC3-09D6-A0B38242FE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06BCDB-7D49-C7EC-1AD4-4D5ADBE2F11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2719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327EF-0F38-7C07-5874-4A7188EEF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E9F21-33AA-A63F-463A-B1712C4CE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C6270-CD04-936A-F14C-696B8D645A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3DD22-AD07-3566-6C85-720C45B1FDC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3441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65AA1-E613-1218-3C6C-073C63336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98C87-0AE1-49D6-740F-1697BD44A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25DC4-D0CA-F7C1-7D78-6481721D93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0409F6-F419-0AC5-8FD3-ACB2BA5C8D8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698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E8E80-179F-8E8F-0AE4-0337615F8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7BDFE-F756-DD61-32A0-48AA9362D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9352B-A412-3D9F-D972-D6DAEE541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2227A5-F6C5-8F76-80C3-89F90F47965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59755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6866-C910-709D-B178-2D79B40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75373-2FB1-E10A-696C-B8E7B7F08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DFA83-288B-55A0-EEFE-AF212A9DA6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256ED-D827-4F46-A25F-024BDCA3904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4150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ADDE-AF66-7AC3-8B2D-E80D185B6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3BAC9-818A-9815-2544-22E5F88F8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5F4D9-71D6-C55D-5BC6-35F125300C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B323FA-0895-7FE8-310F-308B2A7F210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356111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3C21-2BBA-F7DE-89F3-09B64DBEB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0AADA-1BC3-0724-41E1-9A4B2538B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27E61-2EA6-CAB3-EB35-EEE1DD6BE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80172A-6F92-BA9A-18C5-0F4C54BA7BF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6546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ED8F-EAAC-532D-76D5-E94081785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74B0E-7E04-BCBE-3DA7-170C72BCC3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056B7-77F6-907F-2088-BBC62F6CA3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EF409-6049-9110-7B79-974F189F5BC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051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60721"/>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ỨNG DỤNG HỖ TRỢ TÌM KIẾM VIỆC LÀM VÀ TUYỂN DỤNG</a:t>
            </a:r>
            <a:endParaRPr lang="en-US" sz="4400" dirty="0"/>
          </a:p>
        </p:txBody>
      </p:sp>
      <p:sp>
        <p:nvSpPr>
          <p:cNvPr id="4" name="Text 1"/>
          <p:cNvSpPr/>
          <p:nvPr/>
        </p:nvSpPr>
        <p:spPr>
          <a:xfrm>
            <a:off x="6324124" y="4042106"/>
            <a:ext cx="7468553" cy="418862"/>
          </a:xfrm>
          <a:prstGeom prst="rect">
            <a:avLst/>
          </a:prstGeom>
          <a:noFill/>
          <a:ln/>
        </p:spPr>
        <p:txBody>
          <a:bodyPr wrap="square" lIns="0" tIns="0" rIns="0" bIns="0" rtlCol="0" anchor="t"/>
          <a:lstStyle/>
          <a:p>
            <a:pPr marL="0" indent="0">
              <a:lnSpc>
                <a:spcPts val="3000"/>
              </a:lnSpc>
              <a:buNone/>
            </a:pPr>
            <a:r>
              <a:rPr lang="en-US" sz="1850" dirty="0" err="1">
                <a:solidFill>
                  <a:srgbClr val="CAD6DE"/>
                </a:solidFill>
                <a:latin typeface="Cabin" pitchFamily="34" charset="0"/>
                <a:ea typeface="Cabin" pitchFamily="34" charset="-122"/>
                <a:cs typeface="Cabin" pitchFamily="34" charset="-120"/>
              </a:rPr>
              <a:t>Lớp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học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phần</a:t>
            </a:r>
            <a:r>
              <a:rPr lang="en-US" sz="1850" dirty="0">
                <a:solidFill>
                  <a:srgbClr val="CAD6DE"/>
                </a:solidFill>
                <a:latin typeface="Cabin" pitchFamily="34" charset="0"/>
                <a:ea typeface="Cabin" pitchFamily="34" charset="-122"/>
                <a:cs typeface="Cabin" pitchFamily="34" charset="-120"/>
              </a:rPr>
              <a:t>: 420300362101   			 GVHD: Võ Văn </a:t>
            </a:r>
            <a:r>
              <a:rPr lang="en-US" sz="1850" dirty="0" err="1">
                <a:solidFill>
                  <a:srgbClr val="CAD6DE"/>
                </a:solidFill>
                <a:latin typeface="Cabin" pitchFamily="34" charset="0"/>
                <a:ea typeface="Cabin" pitchFamily="34" charset="-122"/>
                <a:cs typeface="Cabin" pitchFamily="34" charset="-120"/>
              </a:rPr>
              <a:t>Hải</a:t>
            </a:r>
            <a:endParaRPr lang="en-US" sz="1850" dirty="0">
              <a:solidFill>
                <a:srgbClr val="CAD6DE"/>
              </a:solidFill>
              <a:latin typeface="Cabin" pitchFamily="34" charset="0"/>
              <a:ea typeface="Cabin" pitchFamily="34" charset="-122"/>
              <a:cs typeface="Cabin" pitchFamily="34" charset="-120"/>
            </a:endParaRPr>
          </a:p>
        </p:txBody>
      </p:sp>
      <p:sp>
        <p:nvSpPr>
          <p:cNvPr id="7" name="Text 3"/>
          <p:cNvSpPr/>
          <p:nvPr/>
        </p:nvSpPr>
        <p:spPr>
          <a:xfrm>
            <a:off x="7704220" y="6930550"/>
            <a:ext cx="5174743" cy="675594"/>
          </a:xfrm>
          <a:prstGeom prst="rect">
            <a:avLst/>
          </a:prstGeom>
          <a:noFill/>
          <a:ln/>
        </p:spPr>
        <p:txBody>
          <a:bodyPr wrap="none" lIns="0" tIns="0" rIns="0" bIns="0" rtlCol="0" anchor="t"/>
          <a:lstStyle/>
          <a:p>
            <a:pPr marL="0" indent="0" algn="l">
              <a:lnSpc>
                <a:spcPts val="3250"/>
              </a:lnSpc>
              <a:buNone/>
            </a:pPr>
            <a:r>
              <a:rPr lang="en-US" sz="3200" dirty="0">
                <a:solidFill>
                  <a:srgbClr val="CAD6DE"/>
                </a:solidFill>
                <a:latin typeface="Cabin" panose="020B0604020202020204" charset="0"/>
                <a:ea typeface="Cabin Bold" pitchFamily="34" charset="-122"/>
                <a:cs typeface="Cabin Bold" pitchFamily="34" charset="-120"/>
              </a:rPr>
              <a:t>Kiến Thức Nguyễn_21038611</a:t>
            </a:r>
            <a:endParaRPr lang="en-US" sz="3200" dirty="0"/>
          </a:p>
        </p:txBody>
      </p:sp>
      <p:sp>
        <p:nvSpPr>
          <p:cNvPr id="8" name="Hình chữ nhật 7">
            <a:extLst>
              <a:ext uri="{FF2B5EF4-FFF2-40B4-BE49-F238E27FC236}">
                <a16:creationId xmlns:a16="http://schemas.microsoft.com/office/drawing/2014/main" id="{2B6027D3-13A7-ED17-6156-B0AE61710112}"/>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67B7B2E0-146A-3D3B-0DB0-26848327BA4F}"/>
              </a:ext>
            </a:extLst>
          </p:cNvPr>
          <p:cNvPicPr>
            <a:picLocks noChangeAspect="1"/>
          </p:cNvPicPr>
          <p:nvPr/>
        </p:nvPicPr>
        <p:blipFill>
          <a:blip r:embed="rId4"/>
          <a:stretch>
            <a:fillRect/>
          </a:stretch>
        </p:blipFill>
        <p:spPr>
          <a:xfrm>
            <a:off x="11335345" y="200223"/>
            <a:ext cx="3087236" cy="12698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302A3-D2BF-4067-6611-55A587E987BD}"/>
            </a:ext>
          </a:extLst>
        </p:cNvPr>
        <p:cNvGrpSpPr/>
        <p:nvPr/>
      </p:nvGrpSpPr>
      <p:grpSpPr>
        <a:xfrm>
          <a:off x="0" y="0"/>
          <a:ext cx="0" cy="0"/>
          <a:chOff x="0" y="0"/>
          <a:chExt cx="0" cy="0"/>
        </a:xfrm>
      </p:grpSpPr>
      <p:pic>
        <p:nvPicPr>
          <p:cNvPr id="8" name="Hình ảnh 7">
            <a:extLst>
              <a:ext uri="{FF2B5EF4-FFF2-40B4-BE49-F238E27FC236}">
                <a16:creationId xmlns:a16="http://schemas.microsoft.com/office/drawing/2014/main" id="{0CFE9D08-F40B-9C54-1C0C-8B5D69EF064A}"/>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a:extLst>
              <a:ext uri="{FF2B5EF4-FFF2-40B4-BE49-F238E27FC236}">
                <a16:creationId xmlns:a16="http://schemas.microsoft.com/office/drawing/2014/main" id="{DE4DC19D-4B6B-1802-654A-4BAAAE6B9DBF}"/>
              </a:ext>
            </a:extLst>
          </p:cNvPr>
          <p:cNvSpPr/>
          <p:nvPr/>
        </p:nvSpPr>
        <p:spPr>
          <a:xfrm>
            <a:off x="687056" y="422623"/>
            <a:ext cx="13256288"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đề</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xuất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kỹ</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năng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và</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việc</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cho</a:t>
            </a:r>
            <a:r>
              <a:rPr lang="en-US" sz="4400" dirty="0">
                <a:solidFill>
                  <a:srgbClr val="FFFFFF"/>
                </a:solidFill>
                <a:latin typeface="Unbounded" pitchFamily="34" charset="0"/>
                <a:ea typeface="Unbounded" pitchFamily="34" charset="-122"/>
                <a:cs typeface="Unbounded" pitchFamily="34" charset="-120"/>
              </a:rPr>
              <a:t> candidates</a:t>
            </a:r>
            <a:endParaRPr lang="en-US" sz="4400" dirty="0"/>
          </a:p>
        </p:txBody>
      </p:sp>
      <p:grpSp>
        <p:nvGrpSpPr>
          <p:cNvPr id="10" name="Nhóm 9">
            <a:extLst>
              <a:ext uri="{FF2B5EF4-FFF2-40B4-BE49-F238E27FC236}">
                <a16:creationId xmlns:a16="http://schemas.microsoft.com/office/drawing/2014/main" id="{2E3F7505-CA9E-C403-74FF-9044B5E13571}"/>
              </a:ext>
            </a:extLst>
          </p:cNvPr>
          <p:cNvGrpSpPr/>
          <p:nvPr/>
        </p:nvGrpSpPr>
        <p:grpSpPr>
          <a:xfrm>
            <a:off x="923466" y="6444782"/>
            <a:ext cx="5812458" cy="1119384"/>
            <a:chOff x="837724" y="6108380"/>
            <a:chExt cx="12954952" cy="1387200"/>
          </a:xfrm>
        </p:grpSpPr>
        <p:sp>
          <p:nvSpPr>
            <p:cNvPr id="4" name="Text 1">
              <a:extLst>
                <a:ext uri="{FF2B5EF4-FFF2-40B4-BE49-F238E27FC236}">
                  <a16:creationId xmlns:a16="http://schemas.microsoft.com/office/drawing/2014/main" id="{9697969E-01D3-6658-01BA-2CE879260D16}"/>
                </a:ext>
              </a:extLst>
            </p:cNvPr>
            <p:cNvSpPr/>
            <p:nvPr/>
          </p:nvSpPr>
          <p:spPr>
            <a:xfrm>
              <a:off x="837724" y="6108380"/>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Đề</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xuất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kỹ</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năng</a:t>
              </a:r>
              <a:r>
                <a:rPr lang="en-US" sz="2200" dirty="0">
                  <a:solidFill>
                    <a:srgbClr val="CAD6DE"/>
                  </a:solidFill>
                  <a:latin typeface="Unbounded" pitchFamily="34" charset="0"/>
                  <a:ea typeface="Unbounded" pitchFamily="34" charset="-122"/>
                  <a:cs typeface="Unbounded" pitchFamily="34" charset="-120"/>
                </a:rPr>
                <a:t> </a:t>
              </a:r>
              <a:endParaRPr lang="en-US" sz="2200" dirty="0"/>
            </a:p>
          </p:txBody>
        </p:sp>
        <p:sp>
          <p:nvSpPr>
            <p:cNvPr id="7" name="Text 3">
              <a:extLst>
                <a:ext uri="{FF2B5EF4-FFF2-40B4-BE49-F238E27FC236}">
                  <a16:creationId xmlns:a16="http://schemas.microsoft.com/office/drawing/2014/main" id="{BC9A8F0F-911E-94F4-4014-2F961CF850CE}"/>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khi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người</a:t>
              </a:r>
              <a:r>
                <a:rPr lang="en-US" sz="1850" dirty="0">
                  <a:solidFill>
                    <a:srgbClr val="CAD6DE"/>
                  </a:solidFill>
                  <a:latin typeface="Cabin" pitchFamily="34" charset="0"/>
                  <a:ea typeface="Cabin" pitchFamily="34" charset="-122"/>
                  <a:cs typeface="Cabin" pitchFamily="34" charset="-120"/>
                </a:rPr>
                <a:t> dùng </a:t>
              </a:r>
              <a:r>
                <a:rPr lang="en-US" sz="1850" dirty="0" err="1">
                  <a:solidFill>
                    <a:srgbClr val="CAD6DE"/>
                  </a:solidFill>
                  <a:latin typeface="Cabin" pitchFamily="34" charset="0"/>
                  <a:ea typeface="Cabin" pitchFamily="34" charset="-122"/>
                  <a:cs typeface="Cabin" pitchFamily="34" charset="-120"/>
                </a:rPr>
                <a:t>nhần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nút</a:t>
              </a:r>
              <a:r>
                <a:rPr lang="en-US" sz="1850" dirty="0">
                  <a:solidFill>
                    <a:srgbClr val="CAD6DE"/>
                  </a:solidFill>
                  <a:latin typeface="Cabin" pitchFamily="34" charset="0"/>
                  <a:ea typeface="Cabin" pitchFamily="34" charset="-122"/>
                  <a:cs typeface="Cabin" pitchFamily="34" charset="-120"/>
                </a:rPr>
                <a:t> Suggested Job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grpSp>
      <p:grpSp>
        <p:nvGrpSpPr>
          <p:cNvPr id="16" name="Nhóm 15">
            <a:extLst>
              <a:ext uri="{FF2B5EF4-FFF2-40B4-BE49-F238E27FC236}">
                <a16:creationId xmlns:a16="http://schemas.microsoft.com/office/drawing/2014/main" id="{1EE8AB76-85E8-B855-C1FF-2BD73841DB6C}"/>
              </a:ext>
            </a:extLst>
          </p:cNvPr>
          <p:cNvGrpSpPr/>
          <p:nvPr/>
        </p:nvGrpSpPr>
        <p:grpSpPr>
          <a:xfrm>
            <a:off x="7980217" y="6444785"/>
            <a:ext cx="5812458" cy="1119381"/>
            <a:chOff x="837724" y="6108383"/>
            <a:chExt cx="12954952" cy="1387197"/>
          </a:xfrm>
        </p:grpSpPr>
        <p:sp>
          <p:nvSpPr>
            <p:cNvPr id="17" name="Text 1">
              <a:extLst>
                <a:ext uri="{FF2B5EF4-FFF2-40B4-BE49-F238E27FC236}">
                  <a16:creationId xmlns:a16="http://schemas.microsoft.com/office/drawing/2014/main" id="{2B398C07-4AAA-0F05-74C5-9775964C27AA}"/>
                </a:ext>
              </a:extLst>
            </p:cNvPr>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rPr>
                <a:t>Đề</a:t>
              </a:r>
              <a:r>
                <a:rPr lang="en-US" sz="2200" dirty="0">
                  <a:solidFill>
                    <a:srgbClr val="CAD6DE"/>
                  </a:solidFill>
                  <a:latin typeface="Unbounded" pitchFamily="34" charset="0"/>
                </a:rPr>
                <a:t> </a:t>
              </a:r>
              <a:r>
                <a:rPr lang="en-US" sz="2200" dirty="0" err="1">
                  <a:solidFill>
                    <a:srgbClr val="CAD6DE"/>
                  </a:solidFill>
                  <a:latin typeface="Unbounded" pitchFamily="34" charset="0"/>
                </a:rPr>
                <a:t>xuất</a:t>
              </a:r>
              <a:r>
                <a:rPr lang="en-US" sz="2200" dirty="0">
                  <a:solidFill>
                    <a:srgbClr val="CAD6DE"/>
                  </a:solidFill>
                  <a:latin typeface="Unbounded" pitchFamily="34" charset="0"/>
                </a:rPr>
                <a:t> </a:t>
              </a:r>
              <a:r>
                <a:rPr lang="en-US" sz="2200" dirty="0" err="1">
                  <a:solidFill>
                    <a:srgbClr val="CAD6DE"/>
                  </a:solidFill>
                  <a:latin typeface="Unbounded" pitchFamily="34" charset="0"/>
                </a:rPr>
                <a:t>công</a:t>
              </a:r>
              <a:r>
                <a:rPr lang="en-US" sz="2200" dirty="0">
                  <a:solidFill>
                    <a:srgbClr val="CAD6DE"/>
                  </a:solidFill>
                  <a:latin typeface="Unbounded" pitchFamily="34" charset="0"/>
                </a:rPr>
                <a:t> </a:t>
              </a:r>
              <a:r>
                <a:rPr lang="en-US" sz="2200" dirty="0" err="1">
                  <a:solidFill>
                    <a:srgbClr val="CAD6DE"/>
                  </a:solidFill>
                  <a:latin typeface="Unbounded" pitchFamily="34" charset="0"/>
                </a:rPr>
                <a:t>việc</a:t>
              </a:r>
              <a:r>
                <a:rPr lang="en-US" sz="2200" dirty="0">
                  <a:solidFill>
                    <a:srgbClr val="CAD6DE"/>
                  </a:solidFill>
                  <a:latin typeface="Unbounded" pitchFamily="34" charset="0"/>
                </a:rPr>
                <a:t> </a:t>
              </a:r>
              <a:endParaRPr lang="en-US" sz="2200" dirty="0"/>
            </a:p>
          </p:txBody>
        </p:sp>
        <p:sp>
          <p:nvSpPr>
            <p:cNvPr id="18" name="Text 3">
              <a:extLst>
                <a:ext uri="{FF2B5EF4-FFF2-40B4-BE49-F238E27FC236}">
                  <a16:creationId xmlns:a16="http://schemas.microsoft.com/office/drawing/2014/main" id="{9D619F75-7084-43CF-2D7F-DD61CD0DA22C}"/>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khi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người</a:t>
              </a:r>
              <a:r>
                <a:rPr lang="en-US" sz="1850" dirty="0">
                  <a:solidFill>
                    <a:srgbClr val="CAD6DE"/>
                  </a:solidFill>
                  <a:latin typeface="Cabin" pitchFamily="34" charset="0"/>
                  <a:ea typeface="Cabin" pitchFamily="34" charset="-122"/>
                  <a:cs typeface="Cabin" pitchFamily="34" charset="-120"/>
                </a:rPr>
                <a:t> dùng </a:t>
              </a:r>
              <a:r>
                <a:rPr lang="en-US" sz="1850" dirty="0" err="1">
                  <a:solidFill>
                    <a:srgbClr val="CAD6DE"/>
                  </a:solidFill>
                  <a:latin typeface="Cabin" pitchFamily="34" charset="0"/>
                  <a:ea typeface="Cabin" pitchFamily="34" charset="-122"/>
                  <a:cs typeface="Cabin" pitchFamily="34" charset="-120"/>
                </a:rPr>
                <a:t>nhần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nút</a:t>
              </a:r>
              <a:r>
                <a:rPr lang="en-US" sz="1850" dirty="0">
                  <a:solidFill>
                    <a:srgbClr val="CAD6DE"/>
                  </a:solidFill>
                  <a:latin typeface="Cabin" pitchFamily="34" charset="0"/>
                  <a:ea typeface="Cabin" pitchFamily="34" charset="-122"/>
                  <a:cs typeface="Cabin" pitchFamily="34" charset="-120"/>
                </a:rPr>
                <a:t> Suggested Skills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grpSp>
      <p:pic>
        <p:nvPicPr>
          <p:cNvPr id="3" name="Hình ảnh 2" descr="Ảnh có chứa văn bản, ảnh chụp màn hình, phần mềm, màn hình&#10;&#10;Mô tả được tạo tự động">
            <a:extLst>
              <a:ext uri="{FF2B5EF4-FFF2-40B4-BE49-F238E27FC236}">
                <a16:creationId xmlns:a16="http://schemas.microsoft.com/office/drawing/2014/main" id="{ECA5C24B-4906-E45F-DB65-A416E11979FD}"/>
              </a:ext>
            </a:extLst>
          </p:cNvPr>
          <p:cNvPicPr>
            <a:picLocks noChangeAspect="1"/>
          </p:cNvPicPr>
          <p:nvPr/>
        </p:nvPicPr>
        <p:blipFill>
          <a:blip r:embed="rId4" cstate="print">
            <a:extLst>
              <a:ext uri="{28A0092B-C50C-407E-A947-70E740481C1C}">
                <a14:useLocalDpi xmlns:a14="http://schemas.microsoft.com/office/drawing/2010/main" val="0"/>
              </a:ext>
            </a:extLst>
          </a:blip>
          <a:srcRect l="5865" t="21527" r="5346"/>
          <a:stretch/>
        </p:blipFill>
        <p:spPr>
          <a:xfrm>
            <a:off x="600223" y="2224441"/>
            <a:ext cx="6458945" cy="3639494"/>
          </a:xfrm>
          <a:prstGeom prst="rect">
            <a:avLst/>
          </a:prstGeom>
        </p:spPr>
      </p:pic>
      <p:pic>
        <p:nvPicPr>
          <p:cNvPr id="5" name="Hình ảnh 4" descr="Ảnh có chứa văn bản, ảnh chụp màn hình, phần mềm, Biểu tượng máy tính&#10;&#10;Mô tả được tạo tự động">
            <a:extLst>
              <a:ext uri="{FF2B5EF4-FFF2-40B4-BE49-F238E27FC236}">
                <a16:creationId xmlns:a16="http://schemas.microsoft.com/office/drawing/2014/main" id="{494294EB-382A-0078-0264-11E4B6EF3838}"/>
              </a:ext>
            </a:extLst>
          </p:cNvPr>
          <p:cNvPicPr>
            <a:picLocks noChangeAspect="1"/>
          </p:cNvPicPr>
          <p:nvPr/>
        </p:nvPicPr>
        <p:blipFill>
          <a:blip r:embed="rId5" cstate="print">
            <a:extLst>
              <a:ext uri="{28A0092B-C50C-407E-A947-70E740481C1C}">
                <a14:useLocalDpi xmlns:a14="http://schemas.microsoft.com/office/drawing/2010/main" val="0"/>
              </a:ext>
            </a:extLst>
          </a:blip>
          <a:srcRect l="5614" t="18949" r="5774"/>
          <a:stretch/>
        </p:blipFill>
        <p:spPr>
          <a:xfrm>
            <a:off x="7712103" y="2224441"/>
            <a:ext cx="6458945" cy="3639494"/>
          </a:xfrm>
          <a:prstGeom prst="rect">
            <a:avLst/>
          </a:prstGeom>
        </p:spPr>
      </p:pic>
    </p:spTree>
    <p:extLst>
      <p:ext uri="{BB962C8B-B14F-4D97-AF65-F5344CB8AC3E}">
        <p14:creationId xmlns:p14="http://schemas.microsoft.com/office/powerpoint/2010/main" val="19497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4598" y="1594859"/>
            <a:ext cx="3660814" cy="138719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Việc</a:t>
            </a:r>
            <a:endParaRPr lang="en-US" sz="4400" dirty="0"/>
          </a:p>
        </p:txBody>
      </p:sp>
      <p:sp>
        <p:nvSpPr>
          <p:cNvPr id="4" name="Text 1"/>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Công Việc</a:t>
            </a:r>
            <a:endParaRPr lang="en-US" sz="2200" dirty="0"/>
          </a:p>
        </p:txBody>
      </p:sp>
      <p:sp>
        <p:nvSpPr>
          <p:cNvPr id="7" name="Text 3"/>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cho phép quản lý thông tin về công việc, tìm kiếm công việc phù hợp với nhu cầu của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đang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dụng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đó</a:t>
            </a:r>
            <a:endParaRPr lang="en-US" sz="1850" dirty="0"/>
          </a:p>
        </p:txBody>
      </p:sp>
      <p:pic>
        <p:nvPicPr>
          <p:cNvPr id="8" name="Hình ảnh 7">
            <a:extLst>
              <a:ext uri="{FF2B5EF4-FFF2-40B4-BE49-F238E27FC236}">
                <a16:creationId xmlns:a16="http://schemas.microsoft.com/office/drawing/2014/main" id="{C90BD599-6261-6C43-2A2C-A0842358BECE}"/>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9" name="Hình ảnh 8" descr="Ảnh có chứa văn bản, ảnh chụp màn hình, phần mềm, số&#10;&#10;Mô tả được tạo tự động">
            <a:extLst>
              <a:ext uri="{FF2B5EF4-FFF2-40B4-BE49-F238E27FC236}">
                <a16:creationId xmlns:a16="http://schemas.microsoft.com/office/drawing/2014/main" id="{ABEA1C63-06E1-8576-D89A-26F5340206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0378" y="1260764"/>
            <a:ext cx="9032298" cy="48476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CF19C-5033-7734-E4E4-ADD5B0A1DF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D753F3-9A71-1D41-F474-5154924417A7}"/>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Thông Tin </a:t>
            </a: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Chi </a:t>
            </a:r>
            <a:r>
              <a:rPr lang="en-US" sz="4400" dirty="0" err="1">
                <a:solidFill>
                  <a:srgbClr val="FFFFFF"/>
                </a:solidFill>
                <a:latin typeface="Unbounded" pitchFamily="34" charset="0"/>
                <a:ea typeface="Unbounded" pitchFamily="34" charset="-122"/>
                <a:cs typeface="Unbounded" pitchFamily="34" charset="-120"/>
              </a:rPr>
              <a:t>Tiết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Của</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rPr>
              <a:t>Công</a:t>
            </a:r>
            <a:r>
              <a:rPr lang="en-US" sz="4400" dirty="0">
                <a:solidFill>
                  <a:srgbClr val="FFFFFF"/>
                </a:solidFill>
                <a:latin typeface="Unbounded" pitchFamily="34" charset="0"/>
              </a:rPr>
              <a:t> </a:t>
            </a:r>
            <a:r>
              <a:rPr lang="en-US" sz="4400" dirty="0" err="1">
                <a:solidFill>
                  <a:srgbClr val="FFFFFF"/>
                </a:solidFill>
                <a:latin typeface="Unbounded" pitchFamily="34" charset="0"/>
              </a:rPr>
              <a:t>Việc</a:t>
            </a:r>
            <a:endParaRPr lang="en-US" sz="4400" dirty="0"/>
          </a:p>
        </p:txBody>
      </p:sp>
      <p:sp>
        <p:nvSpPr>
          <p:cNvPr id="4" name="Text 1">
            <a:extLst>
              <a:ext uri="{FF2B5EF4-FFF2-40B4-BE49-F238E27FC236}">
                <a16:creationId xmlns:a16="http://schemas.microsoft.com/office/drawing/2014/main" id="{F7D3D9CE-F3AE-BD40-19F7-5CF7A240DD00}"/>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a:t>
            </a:r>
            <a:r>
              <a:rPr lang="en-US" sz="2200" dirty="0" err="1">
                <a:solidFill>
                  <a:srgbClr val="CAD6DE"/>
                </a:solidFill>
                <a:latin typeface="Unbounded" pitchFamily="34" charset="0"/>
                <a:ea typeface="Unbounded" pitchFamily="34" charset="-122"/>
                <a:cs typeface="Unbounded" pitchFamily="34" charset="-120"/>
              </a:rPr>
              <a:t>Tiết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Việc</a:t>
            </a:r>
            <a:endParaRPr lang="en-US" sz="2200" dirty="0"/>
          </a:p>
        </p:txBody>
      </p:sp>
      <p:sp>
        <p:nvSpPr>
          <p:cNvPr id="7" name="Text 3">
            <a:extLst>
              <a:ext uri="{FF2B5EF4-FFF2-40B4-BE49-F238E27FC236}">
                <a16:creationId xmlns:a16="http://schemas.microsoft.com/office/drawing/2014/main" id="{9C95F887-D9C4-96E0-7C1A-610B9446E09D}"/>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của</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đây</a:t>
            </a:r>
            <a:endParaRPr lang="en-US" sz="1850" dirty="0"/>
          </a:p>
        </p:txBody>
      </p:sp>
      <p:pic>
        <p:nvPicPr>
          <p:cNvPr id="8" name="Hình ảnh 7">
            <a:extLst>
              <a:ext uri="{FF2B5EF4-FFF2-40B4-BE49-F238E27FC236}">
                <a16:creationId xmlns:a16="http://schemas.microsoft.com/office/drawing/2014/main" id="{A81FA3E8-68B1-7CBA-CB65-6D2D140040F9}"/>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3" name="Hình ảnh 2" descr="Ảnh có chứa văn bản, ảnh chụp màn hình, phần mềm, số&#10;&#10;Mô tả được tạo tự động">
            <a:extLst>
              <a:ext uri="{FF2B5EF4-FFF2-40B4-BE49-F238E27FC236}">
                <a16:creationId xmlns:a16="http://schemas.microsoft.com/office/drawing/2014/main" id="{9ABD59F9-0A96-1586-0FA4-4D00CAF4A3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1210" y="921328"/>
            <a:ext cx="9495512" cy="5061692"/>
          </a:xfrm>
          <a:prstGeom prst="rect">
            <a:avLst/>
          </a:prstGeom>
        </p:spPr>
      </p:pic>
    </p:spTree>
    <p:extLst>
      <p:ext uri="{BB962C8B-B14F-4D97-AF65-F5344CB8AC3E}">
        <p14:creationId xmlns:p14="http://schemas.microsoft.com/office/powerpoint/2010/main" val="99227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6FD7-083F-5B62-F787-A671F6FE5D8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AC20767-275F-9EE2-7E4F-C94A8CC63129}"/>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Thêm</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Mới</a:t>
            </a:r>
            <a:endParaRPr lang="en-US" sz="4400" dirty="0">
              <a:solidFill>
                <a:srgbClr val="FFFFFF"/>
              </a:solidFill>
              <a:latin typeface="Unbounded" pitchFamily="34" charset="0"/>
              <a:ea typeface="Unbounded" pitchFamily="34" charset="-122"/>
              <a:cs typeface="Unbounded" pitchFamily="34" charset="-120"/>
            </a:endParaRPr>
          </a:p>
          <a:p>
            <a:pPr marL="0" indent="0">
              <a:lnSpc>
                <a:spcPts val="5500"/>
              </a:lnSpc>
              <a:buNone/>
            </a:pPr>
            <a:r>
              <a:rPr lang="en-US" sz="4400" dirty="0" err="1">
                <a:solidFill>
                  <a:srgbClr val="FFFFFF"/>
                </a:solidFill>
                <a:latin typeface="Unbounded" pitchFamily="34" charset="0"/>
              </a:rPr>
              <a:t>Công</a:t>
            </a:r>
            <a:r>
              <a:rPr lang="en-US" sz="4400" dirty="0">
                <a:solidFill>
                  <a:srgbClr val="FFFFFF"/>
                </a:solidFill>
                <a:latin typeface="Unbounded" pitchFamily="34" charset="0"/>
              </a:rPr>
              <a:t> </a:t>
            </a:r>
            <a:r>
              <a:rPr lang="en-US" sz="4400" dirty="0" err="1">
                <a:solidFill>
                  <a:srgbClr val="FFFFFF"/>
                </a:solidFill>
                <a:latin typeface="Unbounded" pitchFamily="34" charset="0"/>
              </a:rPr>
              <a:t>Việc</a:t>
            </a:r>
            <a:endParaRPr lang="en-US" sz="4400" dirty="0"/>
          </a:p>
        </p:txBody>
      </p:sp>
      <p:sp>
        <p:nvSpPr>
          <p:cNvPr id="4" name="Text 1">
            <a:extLst>
              <a:ext uri="{FF2B5EF4-FFF2-40B4-BE49-F238E27FC236}">
                <a16:creationId xmlns:a16="http://schemas.microsoft.com/office/drawing/2014/main" id="{4E1EFB40-0164-788B-FAED-46509A2ACB7A}"/>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Thêm</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Việc</a:t>
            </a:r>
            <a:endParaRPr lang="en-US" sz="2200" dirty="0"/>
          </a:p>
        </p:txBody>
      </p:sp>
      <p:sp>
        <p:nvSpPr>
          <p:cNvPr id="7" name="Text 3">
            <a:extLst>
              <a:ext uri="{FF2B5EF4-FFF2-40B4-BE49-F238E27FC236}">
                <a16:creationId xmlns:a16="http://schemas.microsoft.com/office/drawing/2014/main" id="{FDDA3CE8-7B1B-3625-F827-031A4845ECC8}"/>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công việc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tạo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mới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endParaRPr lang="en-US" sz="1850" dirty="0"/>
          </a:p>
        </p:txBody>
      </p:sp>
      <p:pic>
        <p:nvPicPr>
          <p:cNvPr id="8" name="Hình ảnh 7">
            <a:extLst>
              <a:ext uri="{FF2B5EF4-FFF2-40B4-BE49-F238E27FC236}">
                <a16:creationId xmlns:a16="http://schemas.microsoft.com/office/drawing/2014/main" id="{D3C724D0-F3DC-CD32-4CE6-D785FDF2D595}"/>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5" name="Hình ảnh 4" descr="Ảnh có chứa văn bản, phần mềm, Biểu tượng máy tính, Hệ điều hành&#10;&#10;Mô tả được tạo tự động">
            <a:extLst>
              <a:ext uri="{FF2B5EF4-FFF2-40B4-BE49-F238E27FC236}">
                <a16:creationId xmlns:a16="http://schemas.microsoft.com/office/drawing/2014/main" id="{F953EC2F-8413-B5EE-717E-4874FAD576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0295" y="1067376"/>
            <a:ext cx="9742517" cy="5216981"/>
          </a:xfrm>
          <a:prstGeom prst="rect">
            <a:avLst/>
          </a:prstGeom>
        </p:spPr>
      </p:pic>
    </p:spTree>
    <p:extLst>
      <p:ext uri="{BB962C8B-B14F-4D97-AF65-F5344CB8AC3E}">
        <p14:creationId xmlns:p14="http://schemas.microsoft.com/office/powerpoint/2010/main" val="383851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D6877-F580-78F4-E23D-AF73B7077B6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CA4367D-76B9-2B2D-7AA7-610CE34E9DC2}"/>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ty</a:t>
            </a:r>
            <a:endParaRPr lang="en-US" sz="4400" dirty="0"/>
          </a:p>
        </p:txBody>
      </p:sp>
      <p:sp>
        <p:nvSpPr>
          <p:cNvPr id="4" name="Text 1">
            <a:extLst>
              <a:ext uri="{FF2B5EF4-FFF2-40B4-BE49-F238E27FC236}">
                <a16:creationId xmlns:a16="http://schemas.microsoft.com/office/drawing/2014/main" id="{D5E78875-D984-60D1-5000-ED99383A5ECF}"/>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ty</a:t>
            </a:r>
            <a:endParaRPr lang="en-US" sz="2200" dirty="0"/>
          </a:p>
        </p:txBody>
      </p:sp>
      <p:sp>
        <p:nvSpPr>
          <p:cNvPr id="7" name="Text 3">
            <a:extLst>
              <a:ext uri="{FF2B5EF4-FFF2-40B4-BE49-F238E27FC236}">
                <a16:creationId xmlns:a16="http://schemas.microsoft.com/office/drawing/2014/main" id="{4CB4C080-4635-AF2D-E6C6-4653A1699B87}"/>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tìm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kiếm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xem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trong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đó</a:t>
            </a:r>
            <a:endParaRPr lang="en-US" sz="1850" dirty="0"/>
          </a:p>
        </p:txBody>
      </p:sp>
      <p:pic>
        <p:nvPicPr>
          <p:cNvPr id="8" name="Hình ảnh 7">
            <a:extLst>
              <a:ext uri="{FF2B5EF4-FFF2-40B4-BE49-F238E27FC236}">
                <a16:creationId xmlns:a16="http://schemas.microsoft.com/office/drawing/2014/main" id="{9E121F36-7BBB-0716-3E47-D783599648F2}"/>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3" name="Hình ảnh 2" descr="Ảnh có chứa văn bản, ảnh chụp màn hình, phần mềm, số&#10;&#10;Mô tả được tạo tự động">
            <a:extLst>
              <a:ext uri="{FF2B5EF4-FFF2-40B4-BE49-F238E27FC236}">
                <a16:creationId xmlns:a16="http://schemas.microsoft.com/office/drawing/2014/main" id="{B7977789-EE9C-A2DA-C229-21BA7F7E0C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204" y="1342234"/>
            <a:ext cx="9551959" cy="5118098"/>
          </a:xfrm>
          <a:prstGeom prst="rect">
            <a:avLst/>
          </a:prstGeom>
        </p:spPr>
      </p:pic>
    </p:spTree>
    <p:extLst>
      <p:ext uri="{BB962C8B-B14F-4D97-AF65-F5344CB8AC3E}">
        <p14:creationId xmlns:p14="http://schemas.microsoft.com/office/powerpoint/2010/main" val="386609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BFEF-9F14-4CC3-ADE4-B450A090E6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A01139D-ADB4-CF7A-1F13-1D0EB0C26BD8}"/>
              </a:ext>
            </a:extLst>
          </p:cNvPr>
          <p:cNvSpPr/>
          <p:nvPr/>
        </p:nvSpPr>
        <p:spPr>
          <a:xfrm>
            <a:off x="453678" y="1371309"/>
            <a:ext cx="4175780" cy="2758932"/>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endParaRPr lang="en-US" sz="4400" dirty="0">
              <a:solidFill>
                <a:srgbClr val="FFFFFF"/>
              </a:solidFill>
              <a:latin typeface="Unbounded" pitchFamily="34" charset="0"/>
              <a:ea typeface="Unbounded" pitchFamily="34" charset="-122"/>
              <a:cs typeface="Unbounded" pitchFamily="34" charset="-120"/>
            </a:endParaRPr>
          </a:p>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Chi </a:t>
            </a:r>
            <a:r>
              <a:rPr lang="en-US" sz="4400" dirty="0" err="1">
                <a:solidFill>
                  <a:srgbClr val="FFFFFF"/>
                </a:solidFill>
                <a:latin typeface="Unbounded" pitchFamily="34" charset="0"/>
                <a:ea typeface="Unbounded" pitchFamily="34" charset="-122"/>
                <a:cs typeface="Unbounded" pitchFamily="34" charset="-120"/>
              </a:rPr>
              <a:t>Tiết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Của</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Công</a:t>
            </a:r>
            <a:r>
              <a:rPr lang="en-US" sz="4400" dirty="0">
                <a:solidFill>
                  <a:srgbClr val="FFFFFF"/>
                </a:solidFill>
                <a:latin typeface="Unbounded" pitchFamily="34" charset="0"/>
                <a:ea typeface="Unbounded" pitchFamily="34" charset="-122"/>
                <a:cs typeface="Unbounded" pitchFamily="34" charset="-120"/>
              </a:rPr>
              <a:t> Ty</a:t>
            </a:r>
            <a:endParaRPr lang="en-US" sz="4400" dirty="0"/>
          </a:p>
        </p:txBody>
      </p:sp>
      <p:sp>
        <p:nvSpPr>
          <p:cNvPr id="4" name="Text 1">
            <a:extLst>
              <a:ext uri="{FF2B5EF4-FFF2-40B4-BE49-F238E27FC236}">
                <a16:creationId xmlns:a16="http://schemas.microsoft.com/office/drawing/2014/main" id="{7E68CACA-505C-AD30-5AD8-4FE1B394153B}"/>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a:t>
            </a:r>
            <a:r>
              <a:rPr lang="en-US" sz="2200" dirty="0" err="1">
                <a:solidFill>
                  <a:srgbClr val="CAD6DE"/>
                </a:solidFill>
                <a:latin typeface="Unbounded" pitchFamily="34" charset="0"/>
                <a:ea typeface="Unbounded" pitchFamily="34" charset="-122"/>
                <a:cs typeface="Unbounded" pitchFamily="34" charset="-120"/>
              </a:rPr>
              <a:t>tiết</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của</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công</a:t>
            </a:r>
            <a:r>
              <a:rPr lang="en-US" sz="2200" dirty="0">
                <a:solidFill>
                  <a:srgbClr val="CAD6DE"/>
                </a:solidFill>
                <a:latin typeface="Unbounded" pitchFamily="34" charset="0"/>
                <a:ea typeface="Unbounded" pitchFamily="34" charset="-122"/>
                <a:cs typeface="Unbounded" pitchFamily="34" charset="-120"/>
              </a:rPr>
              <a:t> ty</a:t>
            </a:r>
            <a:endParaRPr lang="en-US" sz="2200" dirty="0"/>
          </a:p>
        </p:txBody>
      </p:sp>
      <p:sp>
        <p:nvSpPr>
          <p:cNvPr id="7" name="Text 3">
            <a:extLst>
              <a:ext uri="{FF2B5EF4-FFF2-40B4-BE49-F238E27FC236}">
                <a16:creationId xmlns:a16="http://schemas.microsoft.com/office/drawing/2014/main" id="{683EF2D6-E5A4-F872-C91F-65FF3BE840DD}"/>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hiển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thị</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thông</a:t>
            </a:r>
            <a:r>
              <a:rPr lang="en-US" sz="1850" dirty="0">
                <a:solidFill>
                  <a:srgbClr val="CAD6DE"/>
                </a:solidFill>
                <a:latin typeface="Cabin" pitchFamily="34" charset="0"/>
                <a:ea typeface="Cabin" pitchFamily="34" charset="-122"/>
                <a:cs typeface="Cabin" pitchFamily="34" charset="-120"/>
              </a:rPr>
              <a:t> tin chi </a:t>
            </a:r>
            <a:r>
              <a:rPr lang="en-US" sz="1850" dirty="0" err="1">
                <a:solidFill>
                  <a:srgbClr val="CAD6DE"/>
                </a:solidFill>
                <a:latin typeface="Cabin" pitchFamily="34" charset="0"/>
                <a:ea typeface="Cabin" pitchFamily="34" charset="-122"/>
                <a:cs typeface="Cabin" pitchFamily="34" charset="-120"/>
              </a:rPr>
              <a:t>tiết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ty,các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trong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mới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các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cũng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như</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để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nếu</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là</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endParaRPr lang="en-US" sz="1850" dirty="0"/>
          </a:p>
        </p:txBody>
      </p:sp>
      <p:pic>
        <p:nvPicPr>
          <p:cNvPr id="8" name="Hình ảnh 7">
            <a:extLst>
              <a:ext uri="{FF2B5EF4-FFF2-40B4-BE49-F238E27FC236}">
                <a16:creationId xmlns:a16="http://schemas.microsoft.com/office/drawing/2014/main" id="{1A6A773C-477E-17A4-0D43-61A2A8F34378}"/>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5" name="Hình ảnh 4" descr="Ảnh có chứa văn bản, ảnh chụp màn hình, Phông chữ, phần mềm&#10;&#10;Mô tả được tạo tự động">
            <a:extLst>
              <a:ext uri="{FF2B5EF4-FFF2-40B4-BE49-F238E27FC236}">
                <a16:creationId xmlns:a16="http://schemas.microsoft.com/office/drawing/2014/main" id="{5428D0B5-6965-3478-D808-E586B1BA8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732177"/>
            <a:ext cx="9507681" cy="5349974"/>
          </a:xfrm>
          <a:prstGeom prst="rect">
            <a:avLst/>
          </a:prstGeom>
        </p:spPr>
      </p:pic>
    </p:spTree>
    <p:extLst>
      <p:ext uri="{BB962C8B-B14F-4D97-AF65-F5344CB8AC3E}">
        <p14:creationId xmlns:p14="http://schemas.microsoft.com/office/powerpoint/2010/main" val="2303832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E7E2D-29AA-E063-B4C6-2B97FD50C4C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7915CC1-948D-9907-94F6-8F8A21CC8052}"/>
              </a:ext>
            </a:extLst>
          </p:cNvPr>
          <p:cNvSpPr/>
          <p:nvPr/>
        </p:nvSpPr>
        <p:spPr>
          <a:xfrm>
            <a:off x="1810477" y="571088"/>
            <a:ext cx="11009446"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Gửi</a:t>
            </a:r>
            <a:r>
              <a:rPr lang="en-US" sz="4400" dirty="0">
                <a:solidFill>
                  <a:srgbClr val="FFFFFF"/>
                </a:solidFill>
                <a:latin typeface="Unbounded" pitchFamily="34" charset="0"/>
                <a:ea typeface="Unbounded" pitchFamily="34" charset="-122"/>
                <a:cs typeface="Unbounded" pitchFamily="34" charset="-120"/>
              </a:rPr>
              <a:t> Email Cho </a:t>
            </a:r>
            <a:r>
              <a:rPr lang="en-US" sz="4400" dirty="0" err="1">
                <a:solidFill>
                  <a:srgbClr val="FFFFFF"/>
                </a:solidFill>
                <a:latin typeface="Unbounded" pitchFamily="34" charset="0"/>
              </a:rPr>
              <a:t>Ứng</a:t>
            </a:r>
            <a:r>
              <a:rPr lang="en-US" sz="4400" dirty="0">
                <a:solidFill>
                  <a:srgbClr val="FFFFFF"/>
                </a:solidFill>
                <a:latin typeface="Unbounded" pitchFamily="34" charset="0"/>
              </a:rPr>
              <a:t> Viên</a:t>
            </a:r>
            <a:endParaRPr lang="en-US" sz="4400" dirty="0"/>
          </a:p>
        </p:txBody>
      </p:sp>
      <p:sp>
        <p:nvSpPr>
          <p:cNvPr id="4" name="Text 1">
            <a:extLst>
              <a:ext uri="{FF2B5EF4-FFF2-40B4-BE49-F238E27FC236}">
                <a16:creationId xmlns:a16="http://schemas.microsoft.com/office/drawing/2014/main" id="{02BF4228-120E-FDA2-6E66-0DD8891E1141}"/>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3">
            <a:extLst>
              <a:ext uri="{FF2B5EF4-FFF2-40B4-BE49-F238E27FC236}">
                <a16:creationId xmlns:a16="http://schemas.microsoft.com/office/drawing/2014/main" id="{8E4AE32B-75E8-4256-6426-DB8ED230EC0F}"/>
              </a:ext>
            </a:extLst>
          </p:cNvPr>
          <p:cNvSpPr/>
          <p:nvPr/>
        </p:nvSpPr>
        <p:spPr>
          <a:xfrm>
            <a:off x="920851" y="6052514"/>
            <a:ext cx="12954952" cy="766048"/>
          </a:xfrm>
          <a:prstGeom prst="rect">
            <a:avLst/>
          </a:prstGeom>
          <a:noFill/>
          <a:ln/>
        </p:spPr>
        <p:txBody>
          <a:bodyPr wrap="squar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email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a:t>
            </a:r>
            <a:endParaRPr lang="en-US" sz="1850" dirty="0"/>
          </a:p>
        </p:txBody>
      </p:sp>
      <p:pic>
        <p:nvPicPr>
          <p:cNvPr id="8" name="Hình ảnh 7">
            <a:extLst>
              <a:ext uri="{FF2B5EF4-FFF2-40B4-BE49-F238E27FC236}">
                <a16:creationId xmlns:a16="http://schemas.microsoft.com/office/drawing/2014/main" id="{87E94896-0965-42DA-E762-1F60F146FEBA}"/>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6" name="Hình ảnh 5">
            <a:extLst>
              <a:ext uri="{FF2B5EF4-FFF2-40B4-BE49-F238E27FC236}">
                <a16:creationId xmlns:a16="http://schemas.microsoft.com/office/drawing/2014/main" id="{D8038059-8447-E086-864C-0FF8B526D50E}"/>
              </a:ext>
            </a:extLst>
          </p:cNvPr>
          <p:cNvPicPr>
            <a:picLocks noChangeAspect="1"/>
          </p:cNvPicPr>
          <p:nvPr/>
        </p:nvPicPr>
        <p:blipFill>
          <a:blip r:embed="rId4"/>
          <a:stretch>
            <a:fillRect/>
          </a:stretch>
        </p:blipFill>
        <p:spPr>
          <a:xfrm>
            <a:off x="1810477" y="1411038"/>
            <a:ext cx="11009445" cy="4094660"/>
          </a:xfrm>
          <a:prstGeom prst="rect">
            <a:avLst/>
          </a:prstGeom>
        </p:spPr>
      </p:pic>
    </p:spTree>
    <p:extLst>
      <p:ext uri="{BB962C8B-B14F-4D97-AF65-F5344CB8AC3E}">
        <p14:creationId xmlns:p14="http://schemas.microsoft.com/office/powerpoint/2010/main" val="4024855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3DAC-8C1A-C6BB-8927-47A82BBF6AA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D2AA1D-FF81-8B62-812D-A7FD73B9F13C}"/>
              </a:ext>
            </a:extLst>
          </p:cNvPr>
          <p:cNvSpPr/>
          <p:nvPr/>
        </p:nvSpPr>
        <p:spPr>
          <a:xfrm>
            <a:off x="1810477" y="571088"/>
            <a:ext cx="11009446"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Gửi</a:t>
            </a:r>
            <a:r>
              <a:rPr lang="en-US" sz="4400" dirty="0">
                <a:solidFill>
                  <a:srgbClr val="FFFFFF"/>
                </a:solidFill>
                <a:latin typeface="Unbounded" pitchFamily="34" charset="0"/>
                <a:ea typeface="Unbounded" pitchFamily="34" charset="-122"/>
                <a:cs typeface="Unbounded" pitchFamily="34" charset="-120"/>
              </a:rPr>
              <a:t> Email </a:t>
            </a:r>
            <a:r>
              <a:rPr lang="en-US" sz="4400" dirty="0" err="1">
                <a:solidFill>
                  <a:srgbClr val="FFFFFF"/>
                </a:solidFill>
                <a:latin typeface="Unbounded" pitchFamily="34" charset="0"/>
                <a:ea typeface="Unbounded" pitchFamily="34" charset="-122"/>
                <a:cs typeface="Unbounded" pitchFamily="34" charset="-120"/>
              </a:rPr>
              <a:t>Ứng</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Tuyển</a:t>
            </a:r>
            <a:endParaRPr lang="en-US" sz="4400" dirty="0"/>
          </a:p>
        </p:txBody>
      </p:sp>
      <p:sp>
        <p:nvSpPr>
          <p:cNvPr id="4" name="Text 1">
            <a:extLst>
              <a:ext uri="{FF2B5EF4-FFF2-40B4-BE49-F238E27FC236}">
                <a16:creationId xmlns:a16="http://schemas.microsoft.com/office/drawing/2014/main" id="{4B7B019E-927B-50EC-6508-74B47D8E0E45}"/>
              </a:ext>
            </a:extLst>
          </p:cNvPr>
          <p:cNvSpPr/>
          <p:nvPr/>
        </p:nvSpPr>
        <p:spPr>
          <a:xfrm>
            <a:off x="837724" y="6108383"/>
            <a:ext cx="3407688"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3">
            <a:extLst>
              <a:ext uri="{FF2B5EF4-FFF2-40B4-BE49-F238E27FC236}">
                <a16:creationId xmlns:a16="http://schemas.microsoft.com/office/drawing/2014/main" id="{8898BBCF-3159-6CBE-ADF2-6F4D13357516}"/>
              </a:ext>
            </a:extLst>
          </p:cNvPr>
          <p:cNvSpPr/>
          <p:nvPr/>
        </p:nvSpPr>
        <p:spPr>
          <a:xfrm>
            <a:off x="920851" y="6052514"/>
            <a:ext cx="12954952" cy="766048"/>
          </a:xfrm>
          <a:prstGeom prst="rect">
            <a:avLst/>
          </a:prstGeom>
          <a:noFill/>
          <a:ln/>
        </p:spPr>
        <p:txBody>
          <a:bodyPr wrap="squar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gửi</a:t>
            </a:r>
            <a:r>
              <a:rPr lang="en-US" sz="1850" dirty="0">
                <a:solidFill>
                  <a:srgbClr val="CAD6DE"/>
                </a:solidFill>
                <a:latin typeface="Cabin" pitchFamily="34" charset="0"/>
                <a:ea typeface="Cabin" pitchFamily="34" charset="-122"/>
                <a:cs typeface="Cabin" pitchFamily="34" charset="-120"/>
              </a:rPr>
              <a:t> email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tuyển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với</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ty </a:t>
            </a:r>
            <a:r>
              <a:rPr lang="en-US" sz="1850" dirty="0" err="1">
                <a:solidFill>
                  <a:srgbClr val="CAD6DE"/>
                </a:solidFill>
                <a:latin typeface="Cabin" pitchFamily="34" charset="0"/>
                <a:ea typeface="Cabin" pitchFamily="34" charset="-122"/>
                <a:cs typeface="Cabin" pitchFamily="34" charset="-120"/>
              </a:rPr>
              <a:t>phù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hợp</a:t>
            </a:r>
            <a:endParaRPr lang="en-US" sz="1850" dirty="0"/>
          </a:p>
        </p:txBody>
      </p:sp>
      <p:pic>
        <p:nvPicPr>
          <p:cNvPr id="8" name="Hình ảnh 7">
            <a:extLst>
              <a:ext uri="{FF2B5EF4-FFF2-40B4-BE49-F238E27FC236}">
                <a16:creationId xmlns:a16="http://schemas.microsoft.com/office/drawing/2014/main" id="{94C8A42D-598B-64C1-69EC-F9EE97ADB911}"/>
              </a:ext>
            </a:extLst>
          </p:cNvPr>
          <p:cNvPicPr>
            <a:picLocks noChangeAspect="1"/>
          </p:cNvPicPr>
          <p:nvPr/>
        </p:nvPicPr>
        <p:blipFill>
          <a:blip r:embed="rId3"/>
          <a:stretch>
            <a:fillRect/>
          </a:stretch>
        </p:blipFill>
        <p:spPr>
          <a:xfrm>
            <a:off x="12658725" y="7610475"/>
            <a:ext cx="1971675" cy="619125"/>
          </a:xfrm>
          <a:prstGeom prst="rect">
            <a:avLst/>
          </a:prstGeom>
        </p:spPr>
      </p:pic>
      <p:pic>
        <p:nvPicPr>
          <p:cNvPr id="10" name="Hình ảnh 9">
            <a:extLst>
              <a:ext uri="{FF2B5EF4-FFF2-40B4-BE49-F238E27FC236}">
                <a16:creationId xmlns:a16="http://schemas.microsoft.com/office/drawing/2014/main" id="{959E75C8-359C-6E08-985B-A75B2D51FB50}"/>
              </a:ext>
            </a:extLst>
          </p:cNvPr>
          <p:cNvPicPr>
            <a:picLocks noChangeAspect="1"/>
          </p:cNvPicPr>
          <p:nvPr/>
        </p:nvPicPr>
        <p:blipFill>
          <a:blip r:embed="rId4"/>
          <a:stretch>
            <a:fillRect/>
          </a:stretch>
        </p:blipFill>
        <p:spPr>
          <a:xfrm>
            <a:off x="920851" y="1337136"/>
            <a:ext cx="12562755" cy="4641476"/>
          </a:xfrm>
          <a:prstGeom prst="rect">
            <a:avLst/>
          </a:prstGeom>
        </p:spPr>
      </p:pic>
    </p:spTree>
    <p:extLst>
      <p:ext uri="{BB962C8B-B14F-4D97-AF65-F5344CB8AC3E}">
        <p14:creationId xmlns:p14="http://schemas.microsoft.com/office/powerpoint/2010/main" val="309947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545014" y="2423160"/>
            <a:ext cx="11540371" cy="704017"/>
          </a:xfrm>
          <a:prstGeom prst="rect">
            <a:avLst/>
          </a:prstGeom>
          <a:noFill/>
          <a:ln/>
        </p:spPr>
        <p:txBody>
          <a:bodyPr wrap="none" lIns="0" tIns="0" rIns="0" bIns="0" rtlCol="0" anchor="t"/>
          <a:lstStyle/>
          <a:p>
            <a:pPr marL="0" indent="0" algn="ctr">
              <a:lnSpc>
                <a:spcPts val="5500"/>
              </a:lnSpc>
              <a:buNone/>
            </a:pPr>
            <a:r>
              <a:rPr lang="en-US" sz="4400" dirty="0" err="1">
                <a:solidFill>
                  <a:srgbClr val="FFFFFF"/>
                </a:solidFill>
                <a:latin typeface="Unbounded" pitchFamily="34" charset="0"/>
                <a:ea typeface="Unbounded" pitchFamily="34" charset="-122"/>
                <a:cs typeface="Unbounded" pitchFamily="34" charset="-120"/>
              </a:rPr>
              <a:t>Kết</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Luận</a:t>
            </a:r>
            <a:endParaRPr lang="en-US" sz="4400" dirty="0"/>
          </a:p>
        </p:txBody>
      </p:sp>
      <p:sp>
        <p:nvSpPr>
          <p:cNvPr id="3" name="Text 1"/>
          <p:cNvSpPr/>
          <p:nvPr/>
        </p:nvSpPr>
        <p:spPr>
          <a:xfrm>
            <a:off x="837724" y="3748564"/>
            <a:ext cx="12954952" cy="1915120"/>
          </a:xfrm>
          <a:prstGeom prst="rect">
            <a:avLst/>
          </a:prstGeom>
          <a:noFill/>
          <a:ln/>
        </p:spPr>
        <p:txBody>
          <a:bodyPr wrap="square" lIns="0" tIns="0" rIns="0" bIns="0" rtlCol="0" anchor="t"/>
          <a:lstStyle/>
          <a:p>
            <a:pPr marL="0" indent="0">
              <a:lnSpc>
                <a:spcPts val="3000"/>
              </a:lnSpc>
              <a:buNone/>
            </a:pPr>
            <a:r>
              <a:rPr lang="vi-VN" sz="1850" dirty="0">
                <a:solidFill>
                  <a:srgbClr val="CAD6DE"/>
                </a:solidFill>
                <a:latin typeface="Cabin" pitchFamily="34" charset="0"/>
                <a:ea typeface="Cabin" pitchFamily="34" charset="-122"/>
                <a:cs typeface="Cabin" pitchFamily="34" charset="-120"/>
              </a:rPr>
              <a:t>Đề tài "Ứng dụng hỗ trợ tìm kiếm việc làm và tuyển dụng" đã xây dựng hệ thống quản lý công việc, ứng viên và công ty, tích hợp tính năng gợi ý công việc, kỹ năng, và gửi </a:t>
            </a:r>
            <a:r>
              <a:rPr lang="vi-VN" sz="1850" dirty="0" err="1">
                <a:solidFill>
                  <a:srgbClr val="CAD6DE"/>
                </a:solidFill>
                <a:latin typeface="Cabin" pitchFamily="34" charset="0"/>
                <a:ea typeface="Cabin" pitchFamily="34" charset="-122"/>
                <a:cs typeface="Cabin" pitchFamily="34" charset="-120"/>
              </a:rPr>
              <a:t>email</a:t>
            </a:r>
            <a:r>
              <a:rPr lang="vi-VN" sz="1850" dirty="0">
                <a:solidFill>
                  <a:srgbClr val="CAD6DE"/>
                </a:solidFill>
                <a:latin typeface="Cabin" pitchFamily="34" charset="0"/>
                <a:ea typeface="Cabin" pitchFamily="34" charset="-122"/>
                <a:cs typeface="Cabin" pitchFamily="34" charset="-120"/>
              </a:rPr>
              <a:t> tự động, giúp tối ưu hóa quy trình tuyển dụng. Hệ thống sử dụng công nghệ tiên tiến như </a:t>
            </a:r>
            <a:r>
              <a:rPr lang="vi-VN" sz="1850" dirty="0" err="1">
                <a:solidFill>
                  <a:srgbClr val="CAD6DE"/>
                </a:solidFill>
                <a:latin typeface="Cabin" pitchFamily="34" charset="0"/>
                <a:ea typeface="Cabin" pitchFamily="34" charset="-122"/>
                <a:cs typeface="Cabin" pitchFamily="34" charset="-120"/>
              </a:rPr>
              <a:t>Spring</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Boot</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Thymeleaf</a:t>
            </a:r>
            <a:r>
              <a:rPr lang="vi-VN" sz="1850" dirty="0">
                <a:solidFill>
                  <a:srgbClr val="CAD6DE"/>
                </a:solidFill>
                <a:latin typeface="Cabin" pitchFamily="34" charset="0"/>
                <a:ea typeface="Cabin" pitchFamily="34" charset="-122"/>
                <a:cs typeface="Cabin" pitchFamily="34" charset="-120"/>
              </a:rPr>
              <a:t>, </a:t>
            </a:r>
            <a:r>
              <a:rPr lang="vi-VN" sz="1850" dirty="0" err="1">
                <a:solidFill>
                  <a:srgbClr val="CAD6DE"/>
                </a:solidFill>
                <a:latin typeface="Cabin" pitchFamily="34" charset="0"/>
                <a:ea typeface="Cabin" pitchFamily="34" charset="-122"/>
                <a:cs typeface="Cabin" pitchFamily="34" charset="-120"/>
              </a:rPr>
              <a:t>Bootstrap</a:t>
            </a:r>
            <a:r>
              <a:rPr lang="vi-VN" sz="1850" dirty="0">
                <a:solidFill>
                  <a:srgbClr val="CAD6DE"/>
                </a:solidFill>
                <a:latin typeface="Cabin" pitchFamily="34" charset="0"/>
                <a:ea typeface="Cabin" pitchFamily="34" charset="-122"/>
                <a:cs typeface="Cabin" pitchFamily="34" charset="-120"/>
              </a:rPr>
              <a:t> và JPA, đảm bảo hiệu quả và dễ bảo trì. Tuy còn hạn chế, nhưng định hướng tương lai sẽ tích hợp AI, hỗ trợ đa ngôn ngữ, phát triển ứng dụng di động và tăng cường bảo mật, nhằm nâng cao trải nghiệm người dùng và mở rộng phạm vi ứng dụng.</a:t>
            </a:r>
            <a:endParaRPr lang="en-US" sz="1850" dirty="0"/>
          </a:p>
        </p:txBody>
      </p:sp>
      <p:pic>
        <p:nvPicPr>
          <p:cNvPr id="4" name="Hình ảnh 3">
            <a:extLst>
              <a:ext uri="{FF2B5EF4-FFF2-40B4-BE49-F238E27FC236}">
                <a16:creationId xmlns:a16="http://schemas.microsoft.com/office/drawing/2014/main" id="{2EED4951-088B-7C32-68BE-20CF7C04C03C}"/>
              </a:ext>
            </a:extLst>
          </p:cNvPr>
          <p:cNvPicPr>
            <a:picLocks noChangeAspect="1"/>
          </p:cNvPicPr>
          <p:nvPr/>
        </p:nvPicPr>
        <p:blipFill>
          <a:blip r:embed="rId3"/>
          <a:stretch>
            <a:fillRect/>
          </a:stretch>
        </p:blipFill>
        <p:spPr>
          <a:xfrm>
            <a:off x="12658725" y="7610475"/>
            <a:ext cx="1971675" cy="619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2C494-7050-77A4-F502-1EBD7ABBDC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B2CEA5-E30B-260D-C4A5-56B0C6416643}"/>
              </a:ext>
            </a:extLst>
          </p:cNvPr>
          <p:cNvSpPr/>
          <p:nvPr/>
        </p:nvSpPr>
        <p:spPr>
          <a:xfrm>
            <a:off x="1545014" y="2554865"/>
            <a:ext cx="11540371" cy="3119869"/>
          </a:xfrm>
          <a:prstGeom prst="rect">
            <a:avLst/>
          </a:prstGeom>
          <a:noFill/>
          <a:ln/>
        </p:spPr>
        <p:txBody>
          <a:bodyPr wrap="none" lIns="0" tIns="0" rIns="0" bIns="0" rtlCol="0" anchor="t"/>
          <a:lstStyle/>
          <a:p>
            <a:pPr marL="0" indent="0" algn="ctr">
              <a:buNone/>
            </a:pPr>
            <a:r>
              <a:rPr lang="en-US" sz="6600" dirty="0">
                <a:solidFill>
                  <a:srgbClr val="FFFFFF"/>
                </a:solidFill>
                <a:latin typeface="Unbounded" pitchFamily="34" charset="0"/>
                <a:ea typeface="Unbounded" pitchFamily="34" charset="-122"/>
                <a:cs typeface="Unbounded" pitchFamily="34" charset="-120"/>
              </a:rPr>
              <a:t>THANK YOU </a:t>
            </a:r>
          </a:p>
          <a:p>
            <a:pPr marL="0" indent="0" algn="ctr">
              <a:buNone/>
            </a:pPr>
            <a:r>
              <a:rPr lang="en-US" sz="6600" dirty="0">
                <a:solidFill>
                  <a:srgbClr val="FFFFFF"/>
                </a:solidFill>
                <a:latin typeface="Unbounded" pitchFamily="34" charset="0"/>
                <a:ea typeface="Unbounded" pitchFamily="34" charset="-122"/>
                <a:cs typeface="Unbounded" pitchFamily="34" charset="-120"/>
              </a:rPr>
              <a:t>FOR</a:t>
            </a:r>
          </a:p>
          <a:p>
            <a:pPr marL="0" indent="0" algn="ctr">
              <a:buNone/>
            </a:pPr>
            <a:r>
              <a:rPr lang="en-US" sz="6600" dirty="0">
                <a:solidFill>
                  <a:srgbClr val="FFFFFF"/>
                </a:solidFill>
                <a:latin typeface="Unbounded" pitchFamily="34" charset="0"/>
                <a:ea typeface="Unbounded" pitchFamily="34" charset="-122"/>
                <a:cs typeface="Unbounded" pitchFamily="34" charset="-120"/>
              </a:rPr>
              <a:t>WATCHING</a:t>
            </a:r>
          </a:p>
        </p:txBody>
      </p:sp>
      <p:sp>
        <p:nvSpPr>
          <p:cNvPr id="3" name="Text 1">
            <a:extLst>
              <a:ext uri="{FF2B5EF4-FFF2-40B4-BE49-F238E27FC236}">
                <a16:creationId xmlns:a16="http://schemas.microsoft.com/office/drawing/2014/main" id="{95CE3592-25FF-5932-8200-7887EB5FB44F}"/>
              </a:ext>
            </a:extLst>
          </p:cNvPr>
          <p:cNvSpPr/>
          <p:nvPr/>
        </p:nvSpPr>
        <p:spPr>
          <a:xfrm>
            <a:off x="837724" y="3748564"/>
            <a:ext cx="12954952" cy="1915120"/>
          </a:xfrm>
          <a:prstGeom prst="rect">
            <a:avLst/>
          </a:prstGeom>
          <a:noFill/>
          <a:ln/>
        </p:spPr>
        <p:txBody>
          <a:bodyPr wrap="square" lIns="0" tIns="0" rIns="0" bIns="0" rtlCol="0" anchor="t"/>
          <a:lstStyle/>
          <a:p>
            <a:pPr marL="0" indent="0">
              <a:lnSpc>
                <a:spcPts val="3000"/>
              </a:lnSpc>
              <a:buNone/>
            </a:pPr>
            <a:endParaRPr lang="en-US" sz="1850" dirty="0"/>
          </a:p>
        </p:txBody>
      </p:sp>
      <p:pic>
        <p:nvPicPr>
          <p:cNvPr id="4" name="Hình ảnh 3">
            <a:extLst>
              <a:ext uri="{FF2B5EF4-FFF2-40B4-BE49-F238E27FC236}">
                <a16:creationId xmlns:a16="http://schemas.microsoft.com/office/drawing/2014/main" id="{7E8B0E06-729E-B2AF-6C86-6A23EF631929}"/>
              </a:ext>
            </a:extLst>
          </p:cNvPr>
          <p:cNvPicPr>
            <a:picLocks noChangeAspect="1"/>
          </p:cNvPicPr>
          <p:nvPr/>
        </p:nvPicPr>
        <p:blipFill>
          <a:blip r:embed="rId3"/>
          <a:stretch>
            <a:fillRect/>
          </a:stretch>
        </p:blipFill>
        <p:spPr>
          <a:xfrm>
            <a:off x="12658725" y="7610475"/>
            <a:ext cx="1971675" cy="619125"/>
          </a:xfrm>
          <a:prstGeom prst="rect">
            <a:avLst/>
          </a:prstGeom>
        </p:spPr>
      </p:pic>
    </p:spTree>
    <p:extLst>
      <p:ext uri="{BB962C8B-B14F-4D97-AF65-F5344CB8AC3E}">
        <p14:creationId xmlns:p14="http://schemas.microsoft.com/office/powerpoint/2010/main" val="212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625685"/>
            <a:ext cx="6669643"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Mục Tiêu Của Đề Tài</a:t>
            </a:r>
            <a:endParaRPr lang="en-US" sz="4400" dirty="0"/>
          </a:p>
        </p:txBody>
      </p:sp>
      <p:sp>
        <p:nvSpPr>
          <p:cNvPr id="4" name="Text 1"/>
          <p:cNvSpPr/>
          <p:nvPr/>
        </p:nvSpPr>
        <p:spPr>
          <a:xfrm>
            <a:off x="6324124" y="3688675"/>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Mục tiêu chính của dự án là phát triển một ứng dụng giúp kết nối ứng viên với những cơ hội việc làm phù hợp. Ứng dụng này cung cấp các tính năng như tìm kiếm và lọc công việc, quản lý danh sách ứng viên và công ty, gợi ý công việc cho ứng viên dựa trên kỹ năng và trình độ, cũng như cho phép các công ty đăng tuyển dụng công việc.</a:t>
            </a:r>
            <a:endParaRPr lang="en-US" sz="1850" dirty="0"/>
          </a:p>
        </p:txBody>
      </p:sp>
      <p:sp>
        <p:nvSpPr>
          <p:cNvPr id="5" name="Hình chữ nhật 4">
            <a:extLst>
              <a:ext uri="{FF2B5EF4-FFF2-40B4-BE49-F238E27FC236}">
                <a16:creationId xmlns:a16="http://schemas.microsoft.com/office/drawing/2014/main" id="{09E9E91E-3710-51E7-CA8D-75E2A323971A}"/>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767840"/>
            <a:ext cx="8190786" cy="704017"/>
          </a:xfrm>
          <a:prstGeom prst="rect">
            <a:avLst/>
          </a:prstGeom>
          <a:noFill/>
          <a:ln/>
        </p:spPr>
        <p:txBody>
          <a:bodyPr wrap="none" lIns="0" tIns="0" rIns="0" bIns="0" rtlCol="0" anchor="t"/>
          <a:lstStyle/>
          <a:p>
            <a:pPr marL="0" indent="0">
              <a:lnSpc>
                <a:spcPts val="5500"/>
              </a:lnSpc>
              <a:buNone/>
            </a:pPr>
            <a:r>
              <a:rPr lang="en-US" sz="4400" dirty="0">
                <a:solidFill>
                  <a:schemeClr val="bg1"/>
                </a:solidFill>
                <a:latin typeface="Unbounded" pitchFamily="34" charset="0"/>
                <a:ea typeface="Unbounded" pitchFamily="34" charset="-122"/>
                <a:cs typeface="Unbounded" pitchFamily="34" charset="-120"/>
              </a:rPr>
              <a:t>Các</a:t>
            </a:r>
            <a:r>
              <a:rPr lang="en-US" sz="4400" dirty="0">
                <a:solidFill>
                  <a:srgbClr val="FFFFFF"/>
                </a:solidFill>
                <a:latin typeface="Unbounded" pitchFamily="34" charset="0"/>
                <a:ea typeface="Unbounded" pitchFamily="34" charset="-122"/>
                <a:cs typeface="Unbounded" pitchFamily="34" charset="-120"/>
              </a:rPr>
              <a:t> Công Nghệ Sử Dụng</a:t>
            </a:r>
            <a:endParaRPr lang="en-US" sz="4400" dirty="0"/>
          </a:p>
        </p:txBody>
      </p:sp>
      <p:sp>
        <p:nvSpPr>
          <p:cNvPr id="3" name="Text 1"/>
          <p:cNvSpPr/>
          <p:nvPr/>
        </p:nvSpPr>
        <p:spPr>
          <a:xfrm>
            <a:off x="837724" y="307014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Phần Backend</a:t>
            </a:r>
            <a:endParaRPr lang="en-US" sz="2200" dirty="0"/>
          </a:p>
        </p:txBody>
      </p:sp>
      <p:sp>
        <p:nvSpPr>
          <p:cNvPr id="4" name="Text 2"/>
          <p:cNvSpPr/>
          <p:nvPr/>
        </p:nvSpPr>
        <p:spPr>
          <a:xfrm>
            <a:off x="837724" y="36614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Java</a:t>
            </a:r>
            <a:endParaRPr lang="en-US" sz="1850" dirty="0"/>
          </a:p>
        </p:txBody>
      </p:sp>
      <p:sp>
        <p:nvSpPr>
          <p:cNvPr id="5" name="Text 3"/>
          <p:cNvSpPr/>
          <p:nvPr/>
        </p:nvSpPr>
        <p:spPr>
          <a:xfrm>
            <a:off x="837724"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Spring Boot</a:t>
            </a:r>
            <a:endParaRPr lang="en-US" sz="1850" dirty="0"/>
          </a:p>
        </p:txBody>
      </p:sp>
      <p:sp>
        <p:nvSpPr>
          <p:cNvPr id="6" name="Text 4"/>
          <p:cNvSpPr/>
          <p:nvPr/>
        </p:nvSpPr>
        <p:spPr>
          <a:xfrm>
            <a:off x="837724"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Gradle</a:t>
            </a:r>
            <a:endParaRPr lang="en-US" sz="1850" dirty="0"/>
          </a:p>
        </p:txBody>
      </p:sp>
      <p:sp>
        <p:nvSpPr>
          <p:cNvPr id="7" name="Text 5"/>
          <p:cNvSpPr/>
          <p:nvPr/>
        </p:nvSpPr>
        <p:spPr>
          <a:xfrm>
            <a:off x="837724"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Thymeleaf</a:t>
            </a:r>
            <a:endParaRPr lang="en-US" sz="1850" dirty="0"/>
          </a:p>
        </p:txBody>
      </p:sp>
      <p:sp>
        <p:nvSpPr>
          <p:cNvPr id="8" name="Text 6"/>
          <p:cNvSpPr/>
          <p:nvPr/>
        </p:nvSpPr>
        <p:spPr>
          <a:xfrm>
            <a:off x="837724" y="55283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Jakarta Persistence API (JPA)</a:t>
            </a:r>
            <a:endParaRPr lang="en-US" sz="1850" dirty="0"/>
          </a:p>
        </p:txBody>
      </p:sp>
      <p:sp>
        <p:nvSpPr>
          <p:cNvPr id="9" name="Text 7"/>
          <p:cNvSpPr/>
          <p:nvPr/>
        </p:nvSpPr>
        <p:spPr>
          <a:xfrm>
            <a:off x="837724" y="59950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Lombok</a:t>
            </a:r>
            <a:endParaRPr lang="en-US" sz="1850" dirty="0"/>
          </a:p>
        </p:txBody>
      </p:sp>
      <p:sp>
        <p:nvSpPr>
          <p:cNvPr id="10" name="Text 8"/>
          <p:cNvSpPr/>
          <p:nvPr/>
        </p:nvSpPr>
        <p:spPr>
          <a:xfrm>
            <a:off x="7614761" y="307014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Phần Frontend</a:t>
            </a:r>
            <a:endParaRPr lang="en-US" sz="2200" dirty="0"/>
          </a:p>
        </p:txBody>
      </p:sp>
      <p:sp>
        <p:nvSpPr>
          <p:cNvPr id="11" name="Text 9"/>
          <p:cNvSpPr/>
          <p:nvPr/>
        </p:nvSpPr>
        <p:spPr>
          <a:xfrm>
            <a:off x="7614761" y="366141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HTML</a:t>
            </a:r>
            <a:endParaRPr lang="en-US" sz="1850" dirty="0"/>
          </a:p>
        </p:txBody>
      </p:sp>
      <p:sp>
        <p:nvSpPr>
          <p:cNvPr id="12" name="Text 10"/>
          <p:cNvSpPr/>
          <p:nvPr/>
        </p:nvSpPr>
        <p:spPr>
          <a:xfrm>
            <a:off x="7614761" y="412813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CSS</a:t>
            </a:r>
            <a:endParaRPr lang="en-US" sz="1850" dirty="0"/>
          </a:p>
        </p:txBody>
      </p:sp>
      <p:sp>
        <p:nvSpPr>
          <p:cNvPr id="13" name="Text 11"/>
          <p:cNvSpPr/>
          <p:nvPr/>
        </p:nvSpPr>
        <p:spPr>
          <a:xfrm>
            <a:off x="7614761" y="459486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JavaScript</a:t>
            </a:r>
            <a:endParaRPr lang="en-US" sz="1850" dirty="0"/>
          </a:p>
        </p:txBody>
      </p:sp>
      <p:sp>
        <p:nvSpPr>
          <p:cNvPr id="14" name="Text 12"/>
          <p:cNvSpPr/>
          <p:nvPr/>
        </p:nvSpPr>
        <p:spPr>
          <a:xfrm>
            <a:off x="7614761" y="506158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Bootstrap</a:t>
            </a:r>
            <a:endParaRPr lang="en-US" sz="1850" dirty="0"/>
          </a:p>
        </p:txBody>
      </p:sp>
      <p:sp>
        <p:nvSpPr>
          <p:cNvPr id="15" name="Hình chữ nhật 14">
            <a:extLst>
              <a:ext uri="{FF2B5EF4-FFF2-40B4-BE49-F238E27FC236}">
                <a16:creationId xmlns:a16="http://schemas.microsoft.com/office/drawing/2014/main" id="{99524D4E-CA5B-CD15-A544-135459F5EDA1}"/>
              </a:ext>
            </a:extLst>
          </p:cNvPr>
          <p:cNvSpPr/>
          <p:nvPr/>
        </p:nvSpPr>
        <p:spPr>
          <a:xfrm>
            <a:off x="12618504" y="7606144"/>
            <a:ext cx="1974273" cy="623455"/>
          </a:xfrm>
          <a:prstGeom prst="rect">
            <a:avLst/>
          </a:prstGeom>
          <a:solidFill>
            <a:srgbClr val="112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48834"/>
            <a:ext cx="731555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Các Chức Năng Chính</a:t>
            </a:r>
            <a:endParaRPr lang="en-US" sz="4400" dirty="0"/>
          </a:p>
        </p:txBody>
      </p:sp>
      <p:sp>
        <p:nvSpPr>
          <p:cNvPr id="4" name="Shape 1"/>
          <p:cNvSpPr/>
          <p:nvPr/>
        </p:nvSpPr>
        <p:spPr>
          <a:xfrm>
            <a:off x="837724" y="2211824"/>
            <a:ext cx="3614618" cy="2506266"/>
          </a:xfrm>
          <a:prstGeom prst="roundRect">
            <a:avLst>
              <a:gd name="adj" fmla="val 1433"/>
            </a:avLst>
          </a:prstGeom>
          <a:solidFill>
            <a:srgbClr val="304755"/>
          </a:solidFill>
          <a:ln/>
        </p:spPr>
        <p:txBody>
          <a:bodyPr/>
          <a:lstStyle/>
          <a:p>
            <a:endParaRPr lang="vi-VN"/>
          </a:p>
        </p:txBody>
      </p:sp>
      <p:sp>
        <p:nvSpPr>
          <p:cNvPr id="5" name="Text 2"/>
          <p:cNvSpPr/>
          <p:nvPr/>
        </p:nvSpPr>
        <p:spPr>
          <a:xfrm>
            <a:off x="1077039" y="2451140"/>
            <a:ext cx="3111341"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Công Việc</a:t>
            </a:r>
            <a:endParaRPr lang="en-US" sz="2200" dirty="0"/>
          </a:p>
        </p:txBody>
      </p:sp>
      <p:sp>
        <p:nvSpPr>
          <p:cNvPr id="6" name="Text 3"/>
          <p:cNvSpPr/>
          <p:nvPr/>
        </p:nvSpPr>
        <p:spPr>
          <a:xfrm>
            <a:off x="1077039" y="2946678"/>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Thêm công việc mới, danh sách công việc với phân trang, tìm kiếm công việc.</a:t>
            </a:r>
            <a:endParaRPr lang="en-US" sz="1850" dirty="0"/>
          </a:p>
        </p:txBody>
      </p:sp>
      <p:sp>
        <p:nvSpPr>
          <p:cNvPr id="7" name="Shape 4"/>
          <p:cNvSpPr/>
          <p:nvPr/>
        </p:nvSpPr>
        <p:spPr>
          <a:xfrm>
            <a:off x="4691658" y="2211824"/>
            <a:ext cx="3614618" cy="2506266"/>
          </a:xfrm>
          <a:prstGeom prst="roundRect">
            <a:avLst>
              <a:gd name="adj" fmla="val 1433"/>
            </a:avLst>
          </a:prstGeom>
          <a:solidFill>
            <a:srgbClr val="304755"/>
          </a:solidFill>
          <a:ln/>
        </p:spPr>
        <p:txBody>
          <a:bodyPr/>
          <a:lstStyle/>
          <a:p>
            <a:endParaRPr lang="vi-VN"/>
          </a:p>
        </p:txBody>
      </p:sp>
      <p:sp>
        <p:nvSpPr>
          <p:cNvPr id="8" name="Text 5"/>
          <p:cNvSpPr/>
          <p:nvPr/>
        </p:nvSpPr>
        <p:spPr>
          <a:xfrm>
            <a:off x="4930973" y="2451140"/>
            <a:ext cx="2890123"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Ứng Viên</a:t>
            </a:r>
            <a:endParaRPr lang="en-US" sz="2200" dirty="0"/>
          </a:p>
        </p:txBody>
      </p:sp>
      <p:sp>
        <p:nvSpPr>
          <p:cNvPr id="9" name="Text 6"/>
          <p:cNvSpPr/>
          <p:nvPr/>
        </p:nvSpPr>
        <p:spPr>
          <a:xfrm>
            <a:off x="4930973" y="2946678"/>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Danh sách ứng viên, thêm ứng viên, chỉnh sửa thông tin ứng viên, gợi ý kỹ năng và công việc.</a:t>
            </a:r>
            <a:endParaRPr lang="en-US" sz="1850" dirty="0"/>
          </a:p>
        </p:txBody>
      </p:sp>
      <p:sp>
        <p:nvSpPr>
          <p:cNvPr id="10" name="Shape 7"/>
          <p:cNvSpPr/>
          <p:nvPr/>
        </p:nvSpPr>
        <p:spPr>
          <a:xfrm>
            <a:off x="837724" y="4957405"/>
            <a:ext cx="3614618" cy="2123242"/>
          </a:xfrm>
          <a:prstGeom prst="roundRect">
            <a:avLst>
              <a:gd name="adj" fmla="val 1691"/>
            </a:avLst>
          </a:prstGeom>
          <a:solidFill>
            <a:srgbClr val="304755"/>
          </a:solidFill>
          <a:ln/>
        </p:spPr>
        <p:txBody>
          <a:bodyPr/>
          <a:lstStyle/>
          <a:p>
            <a:endParaRPr lang="vi-VN"/>
          </a:p>
        </p:txBody>
      </p:sp>
      <p:sp>
        <p:nvSpPr>
          <p:cNvPr id="11" name="Text 8"/>
          <p:cNvSpPr/>
          <p:nvPr/>
        </p:nvSpPr>
        <p:spPr>
          <a:xfrm>
            <a:off x="1077039"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Gửi Email</a:t>
            </a:r>
            <a:endParaRPr lang="en-US" sz="2200" dirty="0"/>
          </a:p>
        </p:txBody>
      </p:sp>
      <p:sp>
        <p:nvSpPr>
          <p:cNvPr id="12" name="Text 9"/>
          <p:cNvSpPr/>
          <p:nvPr/>
        </p:nvSpPr>
        <p:spPr>
          <a:xfrm>
            <a:off x="1077039" y="5692259"/>
            <a:ext cx="3135987"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Gửi email về công việc cho ứng viên, gửi email ứng tuyển cho công ty.</a:t>
            </a:r>
            <a:endParaRPr lang="en-US" sz="1850" dirty="0"/>
          </a:p>
        </p:txBody>
      </p:sp>
      <p:sp>
        <p:nvSpPr>
          <p:cNvPr id="13" name="Shape 10"/>
          <p:cNvSpPr/>
          <p:nvPr/>
        </p:nvSpPr>
        <p:spPr>
          <a:xfrm>
            <a:off x="4691658" y="4957405"/>
            <a:ext cx="3614618" cy="2123242"/>
          </a:xfrm>
          <a:prstGeom prst="roundRect">
            <a:avLst>
              <a:gd name="adj" fmla="val 1691"/>
            </a:avLst>
          </a:prstGeom>
          <a:solidFill>
            <a:srgbClr val="304755"/>
          </a:solidFill>
          <a:ln/>
        </p:spPr>
        <p:txBody>
          <a:bodyPr/>
          <a:lstStyle/>
          <a:p>
            <a:endParaRPr lang="vi-VN"/>
          </a:p>
        </p:txBody>
      </p:sp>
      <p:sp>
        <p:nvSpPr>
          <p:cNvPr id="14" name="Text 11"/>
          <p:cNvSpPr/>
          <p:nvPr/>
        </p:nvSpPr>
        <p:spPr>
          <a:xfrm>
            <a:off x="4930973" y="519672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CAD6DE"/>
                </a:solidFill>
                <a:latin typeface="Unbounded" pitchFamily="34" charset="0"/>
                <a:ea typeface="Unbounded" pitchFamily="34" charset="-122"/>
                <a:cs typeface="Unbounded" pitchFamily="34" charset="-120"/>
              </a:rPr>
              <a:t>Quản Lý Công Ty</a:t>
            </a:r>
            <a:endParaRPr lang="en-US" sz="2200" dirty="0"/>
          </a:p>
        </p:txBody>
      </p:sp>
      <p:sp>
        <p:nvSpPr>
          <p:cNvPr id="15" name="Text 12"/>
          <p:cNvSpPr/>
          <p:nvPr/>
        </p:nvSpPr>
        <p:spPr>
          <a:xfrm>
            <a:off x="4930973" y="5692259"/>
            <a:ext cx="3135987"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Xem thông tin công ty, xem danh sách các công ty.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0"/>
          <p:cNvSpPr/>
          <p:nvPr/>
        </p:nvSpPr>
        <p:spPr>
          <a:xfrm>
            <a:off x="757123" y="767424"/>
            <a:ext cx="4114800" cy="2062886"/>
          </a:xfrm>
          <a:prstGeom prst="rect">
            <a:avLst/>
          </a:prstGeom>
        </p:spPr>
        <p:txBody>
          <a:bodyPr vert="horz" lIns="91440" tIns="45720" rIns="91440" bIns="45720" rtlCol="0" anchor="b">
            <a:normAutofit fontScale="92500" lnSpcReduction="20000"/>
          </a:bodyPr>
          <a:lstStyle/>
          <a:p>
            <a:pPr marL="0" indent="0">
              <a:lnSpc>
                <a:spcPct val="90000"/>
              </a:lnSpc>
              <a:spcBef>
                <a:spcPct val="0"/>
              </a:spcBef>
              <a:spcAft>
                <a:spcPts val="600"/>
              </a:spcAft>
            </a:pPr>
            <a:r>
              <a:rPr lang="en-US" sz="6000" kern="1200" dirty="0" err="1">
                <a:solidFill>
                  <a:schemeClr val="bg1"/>
                </a:solidFill>
                <a:latin typeface="Unbounded" panose="020B0604020202020204" charset="0"/>
                <a:ea typeface="+mj-ea"/>
                <a:cs typeface="+mj-cs"/>
              </a:rPr>
              <a:t>Mô</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Hình</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Cơ</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Sở</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Dữ</a:t>
            </a:r>
            <a:r>
              <a:rPr lang="en-US" sz="6000" kern="1200" dirty="0">
                <a:solidFill>
                  <a:schemeClr val="bg1"/>
                </a:solidFill>
                <a:latin typeface="Unbounded" panose="020B0604020202020204" charset="0"/>
                <a:ea typeface="+mj-ea"/>
                <a:cs typeface="+mj-cs"/>
              </a:rPr>
              <a:t> </a:t>
            </a:r>
            <a:r>
              <a:rPr lang="en-US" sz="6000" kern="1200" dirty="0" err="1">
                <a:solidFill>
                  <a:schemeClr val="bg1"/>
                </a:solidFill>
                <a:latin typeface="Unbounded" panose="020B0604020202020204" charset="0"/>
                <a:ea typeface="+mj-ea"/>
                <a:cs typeface="+mj-cs"/>
              </a:rPr>
              <a:t>Liệu</a:t>
            </a:r>
            <a:endParaRPr lang="en-US" sz="6000" kern="1200" dirty="0">
              <a:solidFill>
                <a:schemeClr val="bg1"/>
              </a:solidFill>
              <a:latin typeface="Unbounded" panose="020B0604020202020204" charset="0"/>
              <a:ea typeface="+mj-ea"/>
              <a:cs typeface="+mj-cs"/>
            </a:endParaRPr>
          </a:p>
        </p:txBody>
      </p:sp>
      <p:sp>
        <p:nvSpPr>
          <p:cNvPr id="4" name="Text 1"/>
          <p:cNvSpPr/>
          <p:nvPr/>
        </p:nvSpPr>
        <p:spPr>
          <a:xfrm>
            <a:off x="757123" y="3368649"/>
            <a:ext cx="4114800" cy="4092855"/>
          </a:xfrm>
          <a:prstGeom prst="rect">
            <a:avLst/>
          </a:prstGeom>
        </p:spPr>
        <p:txBody>
          <a:bodyPr vert="horz" lIns="91440" tIns="45720" rIns="91440" bIns="45720" rtlCol="0" anchor="t">
            <a:normAutofit/>
          </a:bodyPr>
          <a:lstStyle/>
          <a:p>
            <a:pPr>
              <a:lnSpc>
                <a:spcPct val="90000"/>
              </a:lnSpc>
              <a:spcAft>
                <a:spcPts val="600"/>
              </a:spcAft>
            </a:pPr>
            <a:r>
              <a:rPr lang="en-US" sz="2600" dirty="0" err="1">
                <a:solidFill>
                  <a:schemeClr val="bg1"/>
                </a:solidFill>
                <a:latin typeface="Cabin" panose="020B0604020202020204" charset="0"/>
              </a:rPr>
              <a:t>Mô</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hình</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cơ</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sở</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dữ</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liệu</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được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thiết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để</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lưu</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trữ</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thông</a:t>
            </a:r>
            <a:r>
              <a:rPr lang="en-US" sz="2600" dirty="0">
                <a:solidFill>
                  <a:schemeClr val="bg1"/>
                </a:solidFill>
                <a:latin typeface="Cabin" panose="020B0604020202020204" charset="0"/>
              </a:rPr>
              <a:t> tin </a:t>
            </a:r>
            <a:r>
              <a:rPr lang="en-US" sz="2600" dirty="0" err="1">
                <a:solidFill>
                  <a:schemeClr val="bg1"/>
                </a:solidFill>
                <a:latin typeface="Cabin" panose="020B0604020202020204" charset="0"/>
              </a:rPr>
              <a:t>về</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ứng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việc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ty </a:t>
            </a:r>
            <a:r>
              <a:rPr lang="en-US" sz="2600" dirty="0" err="1">
                <a:solidFill>
                  <a:schemeClr val="bg1"/>
                </a:solidFill>
                <a:latin typeface="Cabin" panose="020B0604020202020204" charset="0"/>
              </a:rPr>
              <a:t>và</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giữa</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chúng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Nó</a:t>
            </a:r>
            <a:r>
              <a:rPr lang="en-US" sz="2600" dirty="0">
                <a:solidFill>
                  <a:schemeClr val="bg1"/>
                </a:solidFill>
                <a:latin typeface="Cabin" panose="020B0604020202020204" charset="0"/>
              </a:rPr>
              <a:t> bao </a:t>
            </a:r>
            <a:r>
              <a:rPr lang="en-US" sz="2600" dirty="0" err="1">
                <a:solidFill>
                  <a:schemeClr val="bg1"/>
                </a:solidFill>
                <a:latin typeface="Cabin" panose="020B0604020202020204" charset="0"/>
              </a:rPr>
              <a:t>gồm</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như</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Ứng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việc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Công</a:t>
            </a:r>
            <a:r>
              <a:rPr lang="en-US" sz="2600" dirty="0">
                <a:solidFill>
                  <a:schemeClr val="bg1"/>
                </a:solidFill>
                <a:latin typeface="Cabin" panose="020B0604020202020204" charset="0"/>
              </a:rPr>
              <a:t> ty, </a:t>
            </a:r>
            <a:r>
              <a:rPr lang="en-US" sz="2600" dirty="0" err="1">
                <a:solidFill>
                  <a:schemeClr val="bg1"/>
                </a:solidFill>
                <a:latin typeface="Cabin" panose="020B0604020202020204" charset="0"/>
              </a:rPr>
              <a:t>Kỹ</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năng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và</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liên</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kết</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giữa</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các</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bảng</a:t>
            </a:r>
            <a:r>
              <a:rPr lang="en-US" sz="2600" dirty="0">
                <a:solidFill>
                  <a:schemeClr val="bg1"/>
                </a:solidFill>
                <a:latin typeface="Cabin" panose="020B0604020202020204" charset="0"/>
              </a:rPr>
              <a:t> </a:t>
            </a:r>
            <a:r>
              <a:rPr lang="en-US" sz="2600" dirty="0" err="1">
                <a:solidFill>
                  <a:schemeClr val="bg1"/>
                </a:solidFill>
                <a:latin typeface="Cabin" panose="020B0604020202020204" charset="0"/>
              </a:rPr>
              <a:t>này</a:t>
            </a:r>
            <a:r>
              <a:rPr lang="en-US" sz="2600" dirty="0">
                <a:solidFill>
                  <a:schemeClr val="bg1"/>
                </a:solidFill>
                <a:latin typeface="Cabin" panose="020B0604020202020204" charset="0"/>
              </a:rPr>
              <a:t>.</a:t>
            </a:r>
          </a:p>
        </p:txBody>
      </p:sp>
      <p:pic>
        <p:nvPicPr>
          <p:cNvPr id="5" name="Hình ảnh 4" descr="Ảnh có chứa văn bản, ảnh chụp màn hình, biểu đồ&#10;&#10;Mô tả được tạo tự động">
            <a:extLst>
              <a:ext uri="{FF2B5EF4-FFF2-40B4-BE49-F238E27FC236}">
                <a16:creationId xmlns:a16="http://schemas.microsoft.com/office/drawing/2014/main" id="{DF7FBB57-DA95-0EF3-7C64-A8E3FB50E3A9}"/>
              </a:ext>
            </a:extLst>
          </p:cNvPr>
          <p:cNvPicPr>
            <a:picLocks noChangeAspect="1"/>
          </p:cNvPicPr>
          <p:nvPr/>
        </p:nvPicPr>
        <p:blipFill>
          <a:blip r:embed="rId3"/>
          <a:stretch>
            <a:fillRect/>
          </a:stretch>
        </p:blipFill>
        <p:spPr>
          <a:xfrm>
            <a:off x="5585155" y="1018482"/>
            <a:ext cx="8284464" cy="6192635"/>
          </a:xfrm>
          <a:prstGeom prst="rect">
            <a:avLst/>
          </a:prstGeom>
        </p:spPr>
      </p:pic>
      <p:pic>
        <p:nvPicPr>
          <p:cNvPr id="7" name="Hình ảnh 6">
            <a:extLst>
              <a:ext uri="{FF2B5EF4-FFF2-40B4-BE49-F238E27FC236}">
                <a16:creationId xmlns:a16="http://schemas.microsoft.com/office/drawing/2014/main" id="{DF430966-4787-FBDB-C51F-AF4DC2455D22}"/>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pSp>
        <p:nvGrpSpPr>
          <p:cNvPr id="6" name="Nhóm 5">
            <a:extLst>
              <a:ext uri="{FF2B5EF4-FFF2-40B4-BE49-F238E27FC236}">
                <a16:creationId xmlns:a16="http://schemas.microsoft.com/office/drawing/2014/main" id="{D6FCE843-1767-D537-4CAB-41AB1278DA5B}"/>
              </a:ext>
            </a:extLst>
          </p:cNvPr>
          <p:cNvGrpSpPr/>
          <p:nvPr/>
        </p:nvGrpSpPr>
        <p:grpSpPr>
          <a:xfrm>
            <a:off x="7435974" y="3008709"/>
            <a:ext cx="6356703" cy="2212062"/>
            <a:chOff x="6324124" y="3008709"/>
            <a:chExt cx="7468553" cy="2212062"/>
          </a:xfrm>
        </p:grpSpPr>
        <p:sp>
          <p:nvSpPr>
            <p:cNvPr id="3" name="Text 0"/>
            <p:cNvSpPr/>
            <p:nvPr/>
          </p:nvSpPr>
          <p:spPr>
            <a:xfrm>
              <a:off x="6324124" y="300870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Biểu Đồ Lớp</a:t>
              </a:r>
              <a:endParaRPr lang="en-US" sz="4400" dirty="0"/>
            </a:p>
          </p:txBody>
        </p:sp>
        <p:sp>
          <p:nvSpPr>
            <p:cNvPr id="4" name="Text 1"/>
            <p:cNvSpPr/>
            <p:nvPr/>
          </p:nvSpPr>
          <p:spPr>
            <a:xfrm>
              <a:off x="6324124" y="4071699"/>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Biểu đồ lớp minh họa các lớp trong ứng dụng và mối quan hệ giữa chúng. Nó thể hiện cách các lớp tương tác với nhau để thực hiện các chức năng của ứng dụng.</a:t>
              </a:r>
              <a:endParaRPr lang="en-US" sz="1850" dirty="0"/>
            </a:p>
          </p:txBody>
        </p:sp>
      </p:grpSp>
      <p:pic>
        <p:nvPicPr>
          <p:cNvPr id="5" name="Hình ảnh 4" descr="Ảnh có chứa văn bản, ảnh chụp màn hình, biểu đồ, hàng&#10;&#10;Mô tả được tạo tự động">
            <a:extLst>
              <a:ext uri="{FF2B5EF4-FFF2-40B4-BE49-F238E27FC236}">
                <a16:creationId xmlns:a16="http://schemas.microsoft.com/office/drawing/2014/main" id="{C3A5309D-A308-1FB6-494B-21D69D8AA01B}"/>
              </a:ext>
            </a:extLst>
          </p:cNvPr>
          <p:cNvPicPr>
            <a:picLocks noChangeAspect="1"/>
          </p:cNvPicPr>
          <p:nvPr/>
        </p:nvPicPr>
        <p:blipFill>
          <a:blip r:embed="rId3"/>
          <a:stretch>
            <a:fillRect/>
          </a:stretch>
        </p:blipFill>
        <p:spPr>
          <a:xfrm>
            <a:off x="0" y="190162"/>
            <a:ext cx="7194428" cy="7917518"/>
          </a:xfrm>
          <a:prstGeom prst="rect">
            <a:avLst/>
          </a:prstGeom>
        </p:spPr>
      </p:pic>
      <p:pic>
        <p:nvPicPr>
          <p:cNvPr id="7" name="Hình ảnh 6">
            <a:extLst>
              <a:ext uri="{FF2B5EF4-FFF2-40B4-BE49-F238E27FC236}">
                <a16:creationId xmlns:a16="http://schemas.microsoft.com/office/drawing/2014/main" id="{18382738-EAD3-6B79-AB32-5E99D52BBF12}"/>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37724" y="469630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Diện Chính</a:t>
            </a:r>
            <a:endParaRPr lang="en-US" sz="4400" dirty="0"/>
          </a:p>
        </p:txBody>
      </p:sp>
      <p:sp>
        <p:nvSpPr>
          <p:cNvPr id="4" name="Text 1"/>
          <p:cNvSpPr/>
          <p:nvPr/>
        </p:nvSpPr>
        <p:spPr>
          <a:xfrm>
            <a:off x="837724" y="575929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chính của ứng dụng bao gồm thanh điều hướng, thanh tìm kiếm, và danh sách các công việc hoặc ứng viên. Người dùng có thể dễ dàng điều hướng giữa các phần khác nhau của ứng dụng thông qua thanh điều hướng.</a:t>
            </a:r>
            <a:endParaRPr lang="en-US" sz="1850" dirty="0"/>
          </a:p>
        </p:txBody>
      </p:sp>
      <p:pic>
        <p:nvPicPr>
          <p:cNvPr id="5" name="Hình ảnh 4" descr="Ảnh có chứa văn bản, ảnh chụp màn hình, phần mềm, Hệ điều hành&#10;&#10;Mô tả được tạo tự động">
            <a:extLst>
              <a:ext uri="{FF2B5EF4-FFF2-40B4-BE49-F238E27FC236}">
                <a16:creationId xmlns:a16="http://schemas.microsoft.com/office/drawing/2014/main" id="{890DC3A7-DD3F-8946-E0F8-9FEA70D9B041}"/>
              </a:ext>
            </a:extLst>
          </p:cNvPr>
          <p:cNvPicPr>
            <a:picLocks noChangeAspect="1"/>
          </p:cNvPicPr>
          <p:nvPr/>
        </p:nvPicPr>
        <p:blipFill>
          <a:blip r:embed="rId3"/>
          <a:srcRect b="46289"/>
          <a:stretch/>
        </p:blipFill>
        <p:spPr>
          <a:xfrm>
            <a:off x="1" y="-440567"/>
            <a:ext cx="14630399" cy="4207895"/>
          </a:xfrm>
          <a:prstGeom prst="rect">
            <a:avLst/>
          </a:prstGeom>
        </p:spPr>
      </p:pic>
      <p:pic>
        <p:nvPicPr>
          <p:cNvPr id="6" name="Hình ảnh 5">
            <a:extLst>
              <a:ext uri="{FF2B5EF4-FFF2-40B4-BE49-F238E27FC236}">
                <a16:creationId xmlns:a16="http://schemas.microsoft.com/office/drawing/2014/main" id="{F7C677AC-168A-9333-255E-B56C0BB2FF0B}"/>
              </a:ext>
            </a:extLst>
          </p:cNvPr>
          <p:cNvPicPr>
            <a:picLocks noChangeAspect="1"/>
          </p:cNvPicPr>
          <p:nvPr/>
        </p:nvPicPr>
        <p:blipFill>
          <a:blip r:embed="rId4"/>
          <a:stretch>
            <a:fillRect/>
          </a:stretch>
        </p:blipFill>
        <p:spPr>
          <a:xfrm>
            <a:off x="12658725" y="7610475"/>
            <a:ext cx="1971675" cy="619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D5061901-4DF8-5AAC-4329-FC032EDE2D59}"/>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p:cNvSpPr/>
          <p:nvPr/>
        </p:nvSpPr>
        <p:spPr>
          <a:xfrm>
            <a:off x="536388" y="1379708"/>
            <a:ext cx="3002895" cy="3495080"/>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p>
          <a:p>
            <a:pPr marL="0" indent="0">
              <a:lnSpc>
                <a:spcPts val="5500"/>
              </a:lnSpc>
              <a:buNone/>
            </a:pPr>
            <a:r>
              <a:rPr lang="en-US" sz="4400" dirty="0" err="1">
                <a:solidFill>
                  <a:srgbClr val="FFFFFF"/>
                </a:solidFill>
                <a:latin typeface="Unbounded" pitchFamily="34" charset="0"/>
                <a:ea typeface="Unbounded" pitchFamily="34" charset="-122"/>
                <a:cs typeface="Unbounded" pitchFamily="34" charset="-120"/>
              </a:rPr>
              <a:t>Ứng</a:t>
            </a:r>
            <a:r>
              <a:rPr lang="en-US" sz="4400" dirty="0">
                <a:solidFill>
                  <a:srgbClr val="FFFFFF"/>
                </a:solidFill>
                <a:latin typeface="Unbounded" pitchFamily="34" charset="0"/>
                <a:ea typeface="Unbounded" pitchFamily="34" charset="-122"/>
                <a:cs typeface="Unbounded" pitchFamily="34" charset="-120"/>
              </a:rPr>
              <a:t> Viên</a:t>
            </a:r>
            <a:endParaRPr lang="en-US" sz="4400" dirty="0"/>
          </a:p>
        </p:txBody>
      </p:sp>
      <p:grpSp>
        <p:nvGrpSpPr>
          <p:cNvPr id="10" name="Nhóm 9">
            <a:extLst>
              <a:ext uri="{FF2B5EF4-FFF2-40B4-BE49-F238E27FC236}">
                <a16:creationId xmlns:a16="http://schemas.microsoft.com/office/drawing/2014/main" id="{769C516D-FD20-D09E-448F-4AFE90B0E71E}"/>
              </a:ext>
            </a:extLst>
          </p:cNvPr>
          <p:cNvGrpSpPr/>
          <p:nvPr/>
        </p:nvGrpSpPr>
        <p:grpSpPr>
          <a:xfrm>
            <a:off x="837724" y="6756928"/>
            <a:ext cx="12954952" cy="1387197"/>
            <a:chOff x="837724" y="6108383"/>
            <a:chExt cx="12954952" cy="1387197"/>
          </a:xfrm>
        </p:grpSpPr>
        <p:sp>
          <p:nvSpPr>
            <p:cNvPr id="4" name="Text 1"/>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Thông Tin Chi Tiết</a:t>
              </a:r>
              <a:endParaRPr lang="en-US" sz="2200" dirty="0"/>
            </a:p>
          </p:txBody>
        </p:sp>
        <p:sp>
          <p:nvSpPr>
            <p:cNvPr id="7" name="Text 3"/>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diện ứng viên cho phép quản lý thông tin của ứng viên, tìm kiếm ứng viên phù hợp với yêu cầu, và cập nhật thông tin ứng </a:t>
              </a:r>
              <a:r>
                <a:rPr lang="en-US" sz="1850" dirty="0" err="1">
                  <a:solidFill>
                    <a:srgbClr val="CAD6DE"/>
                  </a:solidFill>
                  <a:latin typeface="Cabin" pitchFamily="34" charset="0"/>
                  <a:ea typeface="Cabin" pitchFamily="34" charset="-122"/>
                  <a:cs typeface="Cabin" pitchFamily="34" charset="-120"/>
                </a:rPr>
                <a:t>viên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Từ</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có</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thể</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đến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giao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sửa</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đề</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xuất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công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việc</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cũng</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như</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kỹ</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năng</a:t>
              </a:r>
              <a:endParaRPr lang="en-US" sz="1850" dirty="0"/>
            </a:p>
          </p:txBody>
        </p:sp>
      </p:grpSp>
      <p:pic>
        <p:nvPicPr>
          <p:cNvPr id="9" name="Hình ảnh 8" descr="Ảnh có chứa văn bản, ảnh chụp màn hình, phần mềm, Biểu tượng máy tính&#10;&#10;Mô tả được tạo tự động">
            <a:extLst>
              <a:ext uri="{FF2B5EF4-FFF2-40B4-BE49-F238E27FC236}">
                <a16:creationId xmlns:a16="http://schemas.microsoft.com/office/drawing/2014/main" id="{0317F659-1A1F-1BA4-6862-7D188BD47E43}"/>
              </a:ext>
            </a:extLst>
          </p:cNvPr>
          <p:cNvPicPr>
            <a:picLocks noChangeAspect="1"/>
          </p:cNvPicPr>
          <p:nvPr/>
        </p:nvPicPr>
        <p:blipFill>
          <a:blip r:embed="rId4"/>
          <a:stretch>
            <a:fillRect/>
          </a:stretch>
        </p:blipFill>
        <p:spPr>
          <a:xfrm>
            <a:off x="3539283" y="803742"/>
            <a:ext cx="10581962" cy="56839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BCD76-452E-C04B-00E2-D0F9709E7CE5}"/>
            </a:ext>
          </a:extLst>
        </p:cNvPr>
        <p:cNvGrpSpPr/>
        <p:nvPr/>
      </p:nvGrpSpPr>
      <p:grpSpPr>
        <a:xfrm>
          <a:off x="0" y="0"/>
          <a:ext cx="0" cy="0"/>
          <a:chOff x="0" y="0"/>
          <a:chExt cx="0" cy="0"/>
        </a:xfrm>
      </p:grpSpPr>
      <p:pic>
        <p:nvPicPr>
          <p:cNvPr id="8" name="Hình ảnh 7">
            <a:extLst>
              <a:ext uri="{FF2B5EF4-FFF2-40B4-BE49-F238E27FC236}">
                <a16:creationId xmlns:a16="http://schemas.microsoft.com/office/drawing/2014/main" id="{867F3BCC-AC79-2D2E-19AB-644C4495511E}"/>
              </a:ext>
            </a:extLst>
          </p:cNvPr>
          <p:cNvPicPr>
            <a:picLocks noChangeAspect="1"/>
          </p:cNvPicPr>
          <p:nvPr/>
        </p:nvPicPr>
        <p:blipFill>
          <a:blip r:embed="rId3"/>
          <a:stretch>
            <a:fillRect/>
          </a:stretch>
        </p:blipFill>
        <p:spPr>
          <a:xfrm>
            <a:off x="12658725" y="7610475"/>
            <a:ext cx="1971675" cy="619125"/>
          </a:xfrm>
          <a:prstGeom prst="rect">
            <a:avLst/>
          </a:prstGeom>
        </p:spPr>
      </p:pic>
      <p:sp>
        <p:nvSpPr>
          <p:cNvPr id="2" name="Text 0">
            <a:extLst>
              <a:ext uri="{FF2B5EF4-FFF2-40B4-BE49-F238E27FC236}">
                <a16:creationId xmlns:a16="http://schemas.microsoft.com/office/drawing/2014/main" id="{DA840103-8972-5EE2-1609-8FE97A946307}"/>
              </a:ext>
            </a:extLst>
          </p:cNvPr>
          <p:cNvSpPr/>
          <p:nvPr/>
        </p:nvSpPr>
        <p:spPr>
          <a:xfrm>
            <a:off x="687056" y="891336"/>
            <a:ext cx="13256288" cy="766048"/>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Giao </a:t>
            </a:r>
            <a:r>
              <a:rPr lang="en-US" sz="4400" dirty="0" err="1">
                <a:solidFill>
                  <a:srgbClr val="FFFFFF"/>
                </a:solidFill>
                <a:latin typeface="Unbounded" pitchFamily="34" charset="0"/>
                <a:ea typeface="Unbounded" pitchFamily="34" charset="-122"/>
                <a:cs typeface="Unbounded" pitchFamily="34" charset="-120"/>
              </a:rPr>
              <a:t>diện</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thêm</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và</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cập</a:t>
            </a:r>
            <a:r>
              <a:rPr lang="en-US" sz="4400" dirty="0">
                <a:solidFill>
                  <a:srgbClr val="FFFFFF"/>
                </a:solidFill>
                <a:latin typeface="Unbounded" pitchFamily="34" charset="0"/>
                <a:ea typeface="Unbounded" pitchFamily="34" charset="-122"/>
                <a:cs typeface="Unbounded" pitchFamily="34" charset="-120"/>
              </a:rPr>
              <a:t> </a:t>
            </a:r>
            <a:r>
              <a:rPr lang="en-US" sz="4400" dirty="0" err="1">
                <a:solidFill>
                  <a:srgbClr val="FFFFFF"/>
                </a:solidFill>
                <a:latin typeface="Unbounded" pitchFamily="34" charset="0"/>
                <a:ea typeface="Unbounded" pitchFamily="34" charset="-122"/>
                <a:cs typeface="Unbounded" pitchFamily="34" charset="-120"/>
              </a:rPr>
              <a:t>nhật</a:t>
            </a:r>
            <a:r>
              <a:rPr lang="en-US" sz="4400" dirty="0">
                <a:solidFill>
                  <a:srgbClr val="FFFFFF"/>
                </a:solidFill>
                <a:latin typeface="Unbounded" pitchFamily="34" charset="0"/>
                <a:ea typeface="Unbounded" pitchFamily="34" charset="-122"/>
                <a:cs typeface="Unbounded" pitchFamily="34" charset="-120"/>
              </a:rPr>
              <a:t> candidates</a:t>
            </a:r>
            <a:endParaRPr lang="en-US" sz="4400" dirty="0"/>
          </a:p>
        </p:txBody>
      </p:sp>
      <p:grpSp>
        <p:nvGrpSpPr>
          <p:cNvPr id="10" name="Nhóm 9">
            <a:extLst>
              <a:ext uri="{FF2B5EF4-FFF2-40B4-BE49-F238E27FC236}">
                <a16:creationId xmlns:a16="http://schemas.microsoft.com/office/drawing/2014/main" id="{5A415189-930C-08FE-958E-BE5E81642F87}"/>
              </a:ext>
            </a:extLst>
          </p:cNvPr>
          <p:cNvGrpSpPr/>
          <p:nvPr/>
        </p:nvGrpSpPr>
        <p:grpSpPr>
          <a:xfrm>
            <a:off x="837725" y="6756928"/>
            <a:ext cx="5812458" cy="1119384"/>
            <a:chOff x="837724" y="6108380"/>
            <a:chExt cx="12954952" cy="1387200"/>
          </a:xfrm>
        </p:grpSpPr>
        <p:sp>
          <p:nvSpPr>
            <p:cNvPr id="4" name="Text 1">
              <a:extLst>
                <a:ext uri="{FF2B5EF4-FFF2-40B4-BE49-F238E27FC236}">
                  <a16:creationId xmlns:a16="http://schemas.microsoft.com/office/drawing/2014/main" id="{42E82DB6-7B0B-3717-4EF6-9EDD00CD3DB4}"/>
                </a:ext>
              </a:extLst>
            </p:cNvPr>
            <p:cNvSpPr/>
            <p:nvPr/>
          </p:nvSpPr>
          <p:spPr>
            <a:xfrm>
              <a:off x="837724" y="6108380"/>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ea typeface="Unbounded" pitchFamily="34" charset="-122"/>
                  <a:cs typeface="Unbounded" pitchFamily="34" charset="-120"/>
                </a:rPr>
                <a:t>Thêm</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ứng</a:t>
              </a:r>
              <a:r>
                <a:rPr lang="en-US" sz="2200" dirty="0">
                  <a:solidFill>
                    <a:srgbClr val="CAD6DE"/>
                  </a:solidFill>
                  <a:latin typeface="Unbounded" pitchFamily="34" charset="0"/>
                  <a:ea typeface="Unbounded" pitchFamily="34" charset="-122"/>
                  <a:cs typeface="Unbounded" pitchFamily="34" charset="-120"/>
                </a:rPr>
                <a:t> </a:t>
              </a:r>
              <a:r>
                <a:rPr lang="en-US" sz="2200" dirty="0" err="1">
                  <a:solidFill>
                    <a:srgbClr val="CAD6DE"/>
                  </a:solidFill>
                  <a:latin typeface="Unbounded" pitchFamily="34" charset="0"/>
                  <a:ea typeface="Unbounded" pitchFamily="34" charset="-122"/>
                  <a:cs typeface="Unbounded" pitchFamily="34" charset="-120"/>
                </a:rPr>
                <a:t>viên</a:t>
              </a:r>
              <a:r>
                <a:rPr lang="en-US" sz="2200" dirty="0">
                  <a:solidFill>
                    <a:srgbClr val="CAD6DE"/>
                  </a:solidFill>
                  <a:latin typeface="Unbounded" pitchFamily="34" charset="0"/>
                  <a:ea typeface="Unbounded" pitchFamily="34" charset="-122"/>
                  <a:cs typeface="Unbounded" pitchFamily="34" charset="-120"/>
                </a:rPr>
                <a:t> </a:t>
              </a:r>
              <a:endParaRPr lang="en-US" sz="2200" dirty="0"/>
            </a:p>
          </p:txBody>
        </p:sp>
        <p:sp>
          <p:nvSpPr>
            <p:cNvPr id="7" name="Text 3">
              <a:extLst>
                <a:ext uri="{FF2B5EF4-FFF2-40B4-BE49-F238E27FC236}">
                  <a16:creationId xmlns:a16="http://schemas.microsoft.com/office/drawing/2014/main" id="{C9114D26-C542-7D80-0807-D11EBA2D5205}"/>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thêm</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viên.</a:t>
              </a:r>
              <a:endParaRPr lang="en-US" sz="1850" dirty="0"/>
            </a:p>
          </p:txBody>
        </p:sp>
      </p:grpSp>
      <p:pic>
        <p:nvPicPr>
          <p:cNvPr id="11" name="Hình ảnh 10">
            <a:extLst>
              <a:ext uri="{FF2B5EF4-FFF2-40B4-BE49-F238E27FC236}">
                <a16:creationId xmlns:a16="http://schemas.microsoft.com/office/drawing/2014/main" id="{DFDE24C8-E122-1F5C-2064-093BC16AB62D}"/>
              </a:ext>
            </a:extLst>
          </p:cNvPr>
          <p:cNvPicPr>
            <a:picLocks noChangeAspect="1"/>
          </p:cNvPicPr>
          <p:nvPr/>
        </p:nvPicPr>
        <p:blipFill>
          <a:blip r:embed="rId4"/>
          <a:stretch>
            <a:fillRect/>
          </a:stretch>
        </p:blipFill>
        <p:spPr>
          <a:xfrm>
            <a:off x="837724" y="1991745"/>
            <a:ext cx="6236909" cy="4246110"/>
          </a:xfrm>
          <a:prstGeom prst="rect">
            <a:avLst/>
          </a:prstGeom>
        </p:spPr>
      </p:pic>
      <p:pic>
        <p:nvPicPr>
          <p:cNvPr id="12" name="Hình ảnh 11">
            <a:extLst>
              <a:ext uri="{FF2B5EF4-FFF2-40B4-BE49-F238E27FC236}">
                <a16:creationId xmlns:a16="http://schemas.microsoft.com/office/drawing/2014/main" id="{E7AE9B27-2254-F4D6-01D8-6F1C26E4B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6435" y="1991744"/>
            <a:ext cx="6236909" cy="4246111"/>
          </a:xfrm>
          <a:prstGeom prst="rect">
            <a:avLst/>
          </a:prstGeom>
        </p:spPr>
      </p:pic>
      <p:grpSp>
        <p:nvGrpSpPr>
          <p:cNvPr id="16" name="Nhóm 15">
            <a:extLst>
              <a:ext uri="{FF2B5EF4-FFF2-40B4-BE49-F238E27FC236}">
                <a16:creationId xmlns:a16="http://schemas.microsoft.com/office/drawing/2014/main" id="{C1B85AFC-9D4D-0A15-A0E2-A117E209B5EA}"/>
              </a:ext>
            </a:extLst>
          </p:cNvPr>
          <p:cNvGrpSpPr/>
          <p:nvPr/>
        </p:nvGrpSpPr>
        <p:grpSpPr>
          <a:xfrm>
            <a:off x="7980217" y="6753862"/>
            <a:ext cx="5812458" cy="1119381"/>
            <a:chOff x="837724" y="6108383"/>
            <a:chExt cx="12954952" cy="1387197"/>
          </a:xfrm>
        </p:grpSpPr>
        <p:sp>
          <p:nvSpPr>
            <p:cNvPr id="17" name="Text 1">
              <a:extLst>
                <a:ext uri="{FF2B5EF4-FFF2-40B4-BE49-F238E27FC236}">
                  <a16:creationId xmlns:a16="http://schemas.microsoft.com/office/drawing/2014/main" id="{94D08E7E-95B3-8816-E955-27AE22F32837}"/>
                </a:ext>
              </a:extLst>
            </p:cNvPr>
            <p:cNvSpPr/>
            <p:nvPr/>
          </p:nvSpPr>
          <p:spPr>
            <a:xfrm>
              <a:off x="837724" y="6108383"/>
              <a:ext cx="2968704" cy="351949"/>
            </a:xfrm>
            <a:prstGeom prst="rect">
              <a:avLst/>
            </a:prstGeom>
            <a:noFill/>
            <a:ln/>
          </p:spPr>
          <p:txBody>
            <a:bodyPr wrap="none" lIns="0" tIns="0" rIns="0" bIns="0" rtlCol="0" anchor="t"/>
            <a:lstStyle/>
            <a:p>
              <a:pPr marL="0" indent="0" algn="l">
                <a:lnSpc>
                  <a:spcPts val="2750"/>
                </a:lnSpc>
                <a:buNone/>
              </a:pPr>
              <a:r>
                <a:rPr lang="en-US" sz="2200" dirty="0" err="1">
                  <a:solidFill>
                    <a:srgbClr val="CAD6DE"/>
                  </a:solidFill>
                  <a:latin typeface="Unbounded" pitchFamily="34" charset="0"/>
                </a:rPr>
                <a:t>Cập</a:t>
              </a:r>
              <a:r>
                <a:rPr lang="en-US" sz="2200" dirty="0">
                  <a:solidFill>
                    <a:srgbClr val="CAD6DE"/>
                  </a:solidFill>
                  <a:latin typeface="Unbounded" pitchFamily="34" charset="0"/>
                </a:rPr>
                <a:t> </a:t>
              </a:r>
              <a:r>
                <a:rPr lang="en-US" sz="2200" dirty="0" err="1">
                  <a:solidFill>
                    <a:srgbClr val="CAD6DE"/>
                  </a:solidFill>
                  <a:latin typeface="Unbounded" pitchFamily="34" charset="0"/>
                </a:rPr>
                <a:t>nhật</a:t>
              </a:r>
              <a:r>
                <a:rPr lang="en-US" sz="2200" dirty="0">
                  <a:solidFill>
                    <a:srgbClr val="CAD6DE"/>
                  </a:solidFill>
                  <a:latin typeface="Unbounded" pitchFamily="34" charset="0"/>
                </a:rPr>
                <a:t> </a:t>
              </a:r>
              <a:r>
                <a:rPr lang="en-US" sz="2200" dirty="0" err="1">
                  <a:solidFill>
                    <a:srgbClr val="CAD6DE"/>
                  </a:solidFill>
                  <a:latin typeface="Unbounded" pitchFamily="34" charset="0"/>
                </a:rPr>
                <a:t>ứng</a:t>
              </a:r>
              <a:r>
                <a:rPr lang="en-US" sz="2200" dirty="0">
                  <a:solidFill>
                    <a:srgbClr val="CAD6DE"/>
                  </a:solidFill>
                  <a:latin typeface="Unbounded" pitchFamily="34" charset="0"/>
                </a:rPr>
                <a:t> </a:t>
              </a:r>
              <a:r>
                <a:rPr lang="en-US" sz="2200" dirty="0" err="1">
                  <a:solidFill>
                    <a:srgbClr val="CAD6DE"/>
                  </a:solidFill>
                  <a:latin typeface="Unbounded" pitchFamily="34" charset="0"/>
                </a:rPr>
                <a:t>viên</a:t>
              </a:r>
              <a:endParaRPr lang="en-US" sz="2200" dirty="0"/>
            </a:p>
          </p:txBody>
        </p:sp>
        <p:sp>
          <p:nvSpPr>
            <p:cNvPr id="18" name="Text 3">
              <a:extLst>
                <a:ext uri="{FF2B5EF4-FFF2-40B4-BE49-F238E27FC236}">
                  <a16:creationId xmlns:a16="http://schemas.microsoft.com/office/drawing/2014/main" id="{ED38ABC3-C1B2-2E62-F16B-24F2BEC9EB90}"/>
                </a:ext>
              </a:extLst>
            </p:cNvPr>
            <p:cNvSpPr/>
            <p:nvPr/>
          </p:nvSpPr>
          <p:spPr>
            <a:xfrm>
              <a:off x="837724" y="6729532"/>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Giao </a:t>
              </a:r>
              <a:r>
                <a:rPr lang="en-US" sz="1850" dirty="0" err="1">
                  <a:solidFill>
                    <a:srgbClr val="CAD6DE"/>
                  </a:solidFill>
                  <a:latin typeface="Cabin" pitchFamily="34" charset="0"/>
                  <a:ea typeface="Cabin" pitchFamily="34" charset="-122"/>
                  <a:cs typeface="Cabin" pitchFamily="34" charset="-120"/>
                </a:rPr>
                <a:t>diện</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này</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cho</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phép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Cập</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nhật</a:t>
              </a:r>
              <a:r>
                <a:rPr lang="en-US" sz="1850" dirty="0">
                  <a:solidFill>
                    <a:srgbClr val="CAD6DE"/>
                  </a:solidFill>
                  <a:latin typeface="Cabin" pitchFamily="34" charset="0"/>
                  <a:ea typeface="Cabin" pitchFamily="34" charset="-122"/>
                  <a:cs typeface="Cabin" pitchFamily="34" charset="-120"/>
                </a:rPr>
                <a:t>  </a:t>
              </a:r>
              <a:r>
                <a:rPr lang="en-US" sz="1850" dirty="0" err="1">
                  <a:solidFill>
                    <a:srgbClr val="CAD6DE"/>
                  </a:solidFill>
                  <a:latin typeface="Cabin" pitchFamily="34" charset="0"/>
                  <a:ea typeface="Cabin" pitchFamily="34" charset="-122"/>
                  <a:cs typeface="Cabin" pitchFamily="34" charset="-120"/>
                </a:rPr>
                <a:t>ứng</a:t>
              </a:r>
              <a:r>
                <a:rPr lang="en-US" sz="1850" dirty="0">
                  <a:solidFill>
                    <a:srgbClr val="CAD6DE"/>
                  </a:solidFill>
                  <a:latin typeface="Cabin" pitchFamily="34" charset="0"/>
                  <a:ea typeface="Cabin" pitchFamily="34" charset="-122"/>
                  <a:cs typeface="Cabin" pitchFamily="34" charset="-120"/>
                </a:rPr>
                <a:t> viên.</a:t>
              </a:r>
              <a:endParaRPr lang="en-US" sz="1850" dirty="0"/>
            </a:p>
          </p:txBody>
        </p:sp>
      </p:grpSp>
    </p:spTree>
    <p:extLst>
      <p:ext uri="{BB962C8B-B14F-4D97-AF65-F5344CB8AC3E}">
        <p14:creationId xmlns:p14="http://schemas.microsoft.com/office/powerpoint/2010/main" val="2391657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963</Words>
  <Application>Microsoft Office PowerPoint</Application>
  <PresentationFormat>Tùy chỉnh</PresentationFormat>
  <Paragraphs>101</Paragraphs>
  <Slides>19</Slides>
  <Notes>19</Notes>
  <HiddenSlides>0</HiddenSlides>
  <MMClips>0</MMClips>
  <ScaleCrop>false</ScaleCrop>
  <HeadingPairs>
    <vt:vector size="6" baseType="variant">
      <vt:variant>
        <vt:lpstr>Phông được Dùng</vt:lpstr>
      </vt:variant>
      <vt:variant>
        <vt:i4>3</vt:i4>
      </vt:variant>
      <vt:variant>
        <vt:lpstr>Chủ đề</vt:lpstr>
      </vt:variant>
      <vt:variant>
        <vt:i4>1</vt:i4>
      </vt:variant>
      <vt:variant>
        <vt:lpstr>Tiêu đề Bản chiếu</vt:lpstr>
      </vt:variant>
      <vt:variant>
        <vt:i4>19</vt:i4>
      </vt:variant>
    </vt:vector>
  </HeadingPairs>
  <TitlesOfParts>
    <vt:vector size="23" baseType="lpstr">
      <vt:lpstr>Unbounded</vt:lpstr>
      <vt:lpstr>Arial</vt:lpstr>
      <vt:lpstr>Cabin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Kiến Thức</cp:lastModifiedBy>
  <cp:revision>3</cp:revision>
  <dcterms:created xsi:type="dcterms:W3CDTF">2024-12-14T21:04:42Z</dcterms:created>
  <dcterms:modified xsi:type="dcterms:W3CDTF">2024-12-14T23:04:11Z</dcterms:modified>
</cp:coreProperties>
</file>